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4" r:id="rId4"/>
  </p:sldMasterIdLst>
  <p:notesMasterIdLst>
    <p:notesMasterId r:id="rId23"/>
  </p:notesMasterIdLst>
  <p:handoutMasterIdLst>
    <p:handoutMasterId r:id="rId24"/>
  </p:handoutMasterIdLst>
  <p:sldIdLst>
    <p:sldId id="256" r:id="rId5"/>
    <p:sldId id="257" r:id="rId6"/>
    <p:sldId id="259" r:id="rId7"/>
    <p:sldId id="260" r:id="rId8"/>
    <p:sldId id="264" r:id="rId9"/>
    <p:sldId id="265" r:id="rId10"/>
    <p:sldId id="266" r:id="rId11"/>
    <p:sldId id="267" r:id="rId12"/>
    <p:sldId id="269" r:id="rId13"/>
    <p:sldId id="270" r:id="rId14"/>
    <p:sldId id="271" r:id="rId15"/>
    <p:sldId id="273" r:id="rId16"/>
    <p:sldId id="274" r:id="rId17"/>
    <p:sldId id="275" r:id="rId18"/>
    <p:sldId id="276" r:id="rId19"/>
    <p:sldId id="278" r:id="rId20"/>
    <p:sldId id="277"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21" d="100"/>
          <a:sy n="121" d="100"/>
        </p:scale>
        <p:origin x="3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8B751B2-96E2-4D5D-B59F-A7B6FBB6D5BD}" type="datetimeFigureOut">
              <a:rPr lang="it-IT" smtClean="0"/>
              <a:t>06/06/23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153AC5-6405-4ED7-B63E-90C3861F85E9}" type="slidenum">
              <a:rPr lang="it-IT" smtClean="0"/>
              <a:t>‹N›</a:t>
            </a:fld>
            <a:endParaRPr lang="it-IT"/>
          </a:p>
        </p:txBody>
      </p:sp>
    </p:spTree>
    <p:extLst>
      <p:ext uri="{BB962C8B-B14F-4D97-AF65-F5344CB8AC3E}">
        <p14:creationId xmlns:p14="http://schemas.microsoft.com/office/powerpoint/2010/main" val="14589848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CBFFA7-A944-42BE-8B1C-A2F12F98E321}" type="datetimeFigureOut">
              <a:rPr lang="it-IT" smtClean="0"/>
              <a:t>06/06/23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36A79-8591-4BEB-B354-13E206DD2C01}" type="slidenum">
              <a:rPr lang="it-IT" smtClean="0"/>
              <a:t>‹N›</a:t>
            </a:fld>
            <a:endParaRPr lang="it-IT"/>
          </a:p>
        </p:txBody>
      </p:sp>
    </p:spTree>
    <p:extLst>
      <p:ext uri="{BB962C8B-B14F-4D97-AF65-F5344CB8AC3E}">
        <p14:creationId xmlns:p14="http://schemas.microsoft.com/office/powerpoint/2010/main" val="70389289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1CE5482-CC9F-443A-9760-D964397101A3}" type="datetime1">
              <a:rPr lang="it-IT" smtClean="0"/>
              <a:t>06/06/23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1D366D-9C2E-4911-B6A0-E0177A6ED4FF}"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047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A9AAA2A-C971-41C9-BB9E-ED35CD4CB0BC}" type="datetime1">
              <a:rPr lang="it-IT" smtClean="0"/>
              <a:t>06/06/23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3537823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A6FC999-8E84-4EBC-895D-E0457BF892D6}" type="datetime1">
              <a:rPr lang="it-IT" smtClean="0"/>
              <a:t>06/06/23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1074654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998105E-D09B-40DF-A6FE-4F255655823A}" type="datetime1">
              <a:rPr lang="it-IT" smtClean="0"/>
              <a:t>06/06/23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75244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ACA02AB-E9C4-4578-9129-2CFF261307D5}" type="datetime1">
              <a:rPr lang="it-IT" smtClean="0"/>
              <a:t>06/06/23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81D366D-9C2E-4911-B6A0-E0177A6ED4FF}"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612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2070C30B-D756-4747-8A63-C0D5860BC341}" type="datetime1">
              <a:rPr lang="it-IT" smtClean="0"/>
              <a:t>06/06/23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113342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E828777-14B2-4741-B9E8-2D5AAA043174}" type="datetime1">
              <a:rPr lang="it-IT" smtClean="0"/>
              <a:t>06/06/23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1661672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871F8F0A-BC1A-4BF4-A721-5DB0F451E426}" type="datetime1">
              <a:rPr lang="it-IT" smtClean="0"/>
              <a:t>06/06/23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3133860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7B16A4F-5F8F-42AB-8E8C-95B00746EB8C}" type="datetime1">
              <a:rPr lang="it-IT" smtClean="0"/>
              <a:t>06/06/23</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1493009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5A878C5-0D03-4D4D-A8C6-59EF3D16C15A}" type="datetime1">
              <a:rPr lang="it-IT" smtClean="0"/>
              <a:t>06/06/23</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1D366D-9C2E-4911-B6A0-E0177A6ED4FF}" type="slidenum">
              <a:rPr lang="it-IT" smtClean="0"/>
              <a:t>‹N›</a:t>
            </a:fld>
            <a:endParaRPr lang="it-IT"/>
          </a:p>
        </p:txBody>
      </p:sp>
    </p:spTree>
    <p:extLst>
      <p:ext uri="{BB962C8B-B14F-4D97-AF65-F5344CB8AC3E}">
        <p14:creationId xmlns:p14="http://schemas.microsoft.com/office/powerpoint/2010/main" val="1621611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74CF1FA-4714-4B56-8845-2F5C9A800402}" type="datetime1">
              <a:rPr lang="it-IT" smtClean="0"/>
              <a:t>06/06/23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81D366D-9C2E-4911-B6A0-E0177A6ED4FF}" type="slidenum">
              <a:rPr lang="it-IT" smtClean="0"/>
              <a:t>‹N›</a:t>
            </a:fld>
            <a:endParaRPr lang="it-IT"/>
          </a:p>
        </p:txBody>
      </p:sp>
    </p:spTree>
    <p:extLst>
      <p:ext uri="{BB962C8B-B14F-4D97-AF65-F5344CB8AC3E}">
        <p14:creationId xmlns:p14="http://schemas.microsoft.com/office/powerpoint/2010/main" val="859465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B9AE5B7-34A2-47AA-A23C-68E2955918D7}" type="datetime1">
              <a:rPr lang="it-IT" smtClean="0"/>
              <a:t>06/06/23</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1D366D-9C2E-4911-B6A0-E0177A6ED4FF}"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297944"/>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ng.eu4eu.org/" TargetMode="Externa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data.europa.eu/doi/10.2766/467485"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1831238"/>
            <a:ext cx="8098971" cy="559266"/>
          </a:xfrm>
        </p:spPr>
        <p:txBody>
          <a:bodyPr>
            <a:normAutofit/>
          </a:bodyPr>
          <a:lstStyle/>
          <a:p>
            <a:r>
              <a:rPr lang="en-GB" sz="3200" dirty="0">
                <a:hlinkClick r:id="rId2"/>
              </a:rPr>
              <a:t>European Universities for EU projects (EU4EU)</a:t>
            </a:r>
            <a:endParaRPr lang="it-IT" sz="3200" dirty="0"/>
          </a:p>
        </p:txBody>
      </p:sp>
      <p:sp>
        <p:nvSpPr>
          <p:cNvPr id="6" name="Segnaposto testo 5"/>
          <p:cNvSpPr>
            <a:spLocks noGrp="1"/>
          </p:cNvSpPr>
          <p:nvPr>
            <p:ph type="body" idx="1"/>
          </p:nvPr>
        </p:nvSpPr>
        <p:spPr>
          <a:xfrm>
            <a:off x="1154083" y="3003151"/>
            <a:ext cx="10058400" cy="1143000"/>
          </a:xfrm>
        </p:spPr>
        <p:txBody>
          <a:bodyPr>
            <a:normAutofit fontScale="85000" lnSpcReduction="10000"/>
          </a:bodyPr>
          <a:lstStyle/>
          <a:p>
            <a:r>
              <a:rPr lang="it-IT" dirty="0"/>
              <a:t>Erasmus BLENDED INTENSIVE PROGRAMMES: new </a:t>
            </a:r>
            <a:r>
              <a:rPr lang="it-IT" dirty="0" err="1"/>
              <a:t>wine</a:t>
            </a:r>
            <a:r>
              <a:rPr lang="it-IT" dirty="0"/>
              <a:t> in new </a:t>
            </a:r>
            <a:r>
              <a:rPr lang="it-IT" dirty="0" err="1"/>
              <a:t>bottles</a:t>
            </a:r>
            <a:endParaRPr lang="it-IT" dirty="0"/>
          </a:p>
          <a:p>
            <a:r>
              <a:rPr lang="it-IT" sz="1400" dirty="0"/>
              <a:t>Valentina Barbagallo</a:t>
            </a:r>
          </a:p>
          <a:p>
            <a:r>
              <a:rPr lang="it-IT" sz="1200" dirty="0" err="1"/>
              <a:t>University</a:t>
            </a:r>
            <a:r>
              <a:rPr lang="it-IT" sz="1200" dirty="0"/>
              <a:t> of Catania</a:t>
            </a:r>
          </a:p>
        </p:txBody>
      </p:sp>
      <p:sp>
        <p:nvSpPr>
          <p:cNvPr id="4" name="Segnaposto numero diapositiva 3"/>
          <p:cNvSpPr>
            <a:spLocks noGrp="1"/>
          </p:cNvSpPr>
          <p:nvPr>
            <p:ph type="sldNum" sz="quarter" idx="12"/>
          </p:nvPr>
        </p:nvSpPr>
        <p:spPr/>
        <p:txBody>
          <a:bodyPr/>
          <a:lstStyle/>
          <a:p>
            <a:fld id="{481D366D-9C2E-4911-B6A0-E0177A6ED4FF}" type="slidenum">
              <a:rPr lang="it-IT" smtClean="0"/>
              <a:t>1</a:t>
            </a:fld>
            <a:endParaRPr lang="it-IT"/>
          </a:p>
        </p:txBody>
      </p:sp>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sp>
        <p:nvSpPr>
          <p:cNvPr id="9" name="Rettangolo 8"/>
          <p:cNvSpPr/>
          <p:nvPr/>
        </p:nvSpPr>
        <p:spPr>
          <a:xfrm>
            <a:off x="1154083" y="4758798"/>
            <a:ext cx="4990212" cy="646331"/>
          </a:xfrm>
          <a:prstGeom prst="rect">
            <a:avLst/>
          </a:prstGeom>
        </p:spPr>
        <p:txBody>
          <a:bodyPr wrap="none">
            <a:spAutoFit/>
          </a:bodyPr>
          <a:lstStyle/>
          <a:p>
            <a:r>
              <a:rPr lang="en-GB" b="1" dirty="0">
                <a:solidFill>
                  <a:srgbClr val="FF0000"/>
                </a:solidFill>
              </a:rPr>
              <a:t>AGH University of Science and Technology, Cracow</a:t>
            </a:r>
          </a:p>
          <a:p>
            <a:r>
              <a:rPr lang="en-GB" b="1" dirty="0">
                <a:solidFill>
                  <a:srgbClr val="FF0000"/>
                </a:solidFill>
              </a:rPr>
              <a:t>June, 7-9</a:t>
            </a:r>
            <a:r>
              <a:rPr lang="en-GB" b="1" baseline="30000" dirty="0">
                <a:solidFill>
                  <a:srgbClr val="FF0000"/>
                </a:solidFill>
              </a:rPr>
              <a:t>th</a:t>
            </a:r>
            <a:r>
              <a:rPr lang="en-GB" b="1" dirty="0">
                <a:solidFill>
                  <a:srgbClr val="FF0000"/>
                </a:solidFill>
              </a:rPr>
              <a:t>, 2023</a:t>
            </a:r>
            <a:endParaRPr lang="it-IT" b="1" dirty="0">
              <a:solidFill>
                <a:srgbClr val="FF0000"/>
              </a:solidFill>
            </a:endParaRPr>
          </a:p>
        </p:txBody>
      </p:sp>
      <p:sp>
        <p:nvSpPr>
          <p:cNvPr id="10" name="Segnaposto piè di pagina 9"/>
          <p:cNvSpPr>
            <a:spLocks noGrp="1"/>
          </p:cNvSpPr>
          <p:nvPr>
            <p:ph type="ftr" sz="quarter" idx="11"/>
          </p:nvPr>
        </p:nvSpPr>
        <p:spPr/>
        <p:txBody>
          <a:bodyPr/>
          <a:lstStyle/>
          <a:p>
            <a:endParaRPr lang="it-IT"/>
          </a:p>
        </p:txBody>
      </p:sp>
      <p:pic>
        <p:nvPicPr>
          <p:cNvPr id="11" name="Immagin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31753" y="287398"/>
            <a:ext cx="3080730" cy="879984"/>
          </a:xfrm>
          <a:prstGeom prst="rect">
            <a:avLst/>
          </a:prstGeom>
        </p:spPr>
      </p:pic>
      <p:pic>
        <p:nvPicPr>
          <p:cNvPr id="12" name="Immagine 11" descr="Immagine che contiene schermata, Elementi grafici, testo, grafica&#10;&#10;Descrizione generata automaticamente">
            <a:extLst>
              <a:ext uri="{FF2B5EF4-FFF2-40B4-BE49-F238E27FC236}">
                <a16:creationId xmlns:a16="http://schemas.microsoft.com/office/drawing/2014/main" id="{81635589-072F-CA63-2231-844BBDDBA35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6136" y="79273"/>
            <a:ext cx="1190297" cy="1190297"/>
          </a:xfrm>
          <a:prstGeom prst="rect">
            <a:avLst/>
          </a:prstGeom>
        </p:spPr>
      </p:pic>
    </p:spTree>
    <p:extLst>
      <p:ext uri="{BB962C8B-B14F-4D97-AF65-F5344CB8AC3E}">
        <p14:creationId xmlns:p14="http://schemas.microsoft.com/office/powerpoint/2010/main" val="10232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10</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195803" y="1756903"/>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ROLES</a:t>
            </a:r>
            <a:endParaRPr lang="it-IT" dirty="0"/>
          </a:p>
        </p:txBody>
      </p:sp>
      <p:sp>
        <p:nvSpPr>
          <p:cNvPr id="21" name="CasellaDiTesto 20"/>
          <p:cNvSpPr txBox="1"/>
          <p:nvPr/>
        </p:nvSpPr>
        <p:spPr>
          <a:xfrm>
            <a:off x="1195803" y="2212280"/>
            <a:ext cx="3913659" cy="646331"/>
          </a:xfrm>
          <a:prstGeom prst="rect">
            <a:avLst/>
          </a:prstGeom>
          <a:noFill/>
        </p:spPr>
        <p:txBody>
          <a:bodyPr wrap="square" rtlCol="0">
            <a:spAutoFit/>
          </a:bodyPr>
          <a:lstStyle/>
          <a:p>
            <a:r>
              <a:rPr lang="it-IT" dirty="0" err="1">
                <a:solidFill>
                  <a:srgbClr val="00B0F0"/>
                </a:solidFill>
              </a:rPr>
              <a:t>Coordinating</a:t>
            </a:r>
            <a:r>
              <a:rPr lang="it-IT" dirty="0">
                <a:solidFill>
                  <a:srgbClr val="00B0F0"/>
                </a:solidFill>
              </a:rPr>
              <a:t> </a:t>
            </a:r>
            <a:r>
              <a:rPr lang="it-IT" dirty="0" err="1">
                <a:solidFill>
                  <a:srgbClr val="00B0F0"/>
                </a:solidFill>
              </a:rPr>
              <a:t>higher</a:t>
            </a:r>
            <a:r>
              <a:rPr lang="it-IT" dirty="0">
                <a:solidFill>
                  <a:srgbClr val="00B0F0"/>
                </a:solidFill>
              </a:rPr>
              <a:t> </a:t>
            </a:r>
            <a:r>
              <a:rPr lang="it-IT" dirty="0" err="1">
                <a:solidFill>
                  <a:srgbClr val="00B0F0"/>
                </a:solidFill>
              </a:rPr>
              <a:t>education</a:t>
            </a:r>
            <a:r>
              <a:rPr lang="it-IT" dirty="0">
                <a:solidFill>
                  <a:srgbClr val="00B0F0"/>
                </a:solidFill>
              </a:rPr>
              <a:t> </a:t>
            </a:r>
            <a:r>
              <a:rPr lang="it-IT" dirty="0" err="1">
                <a:solidFill>
                  <a:srgbClr val="00B0F0"/>
                </a:solidFill>
              </a:rPr>
              <a:t>Institution</a:t>
            </a:r>
            <a:endParaRPr lang="it-IT" dirty="0">
              <a:solidFill>
                <a:srgbClr val="00B0F0"/>
              </a:solidFill>
            </a:endParaRPr>
          </a:p>
        </p:txBody>
      </p:sp>
      <p:sp>
        <p:nvSpPr>
          <p:cNvPr id="14" name="CasellaDiTesto 13"/>
          <p:cNvSpPr txBox="1"/>
          <p:nvPr/>
        </p:nvSpPr>
        <p:spPr>
          <a:xfrm>
            <a:off x="5447729" y="2274614"/>
            <a:ext cx="6543191" cy="861774"/>
          </a:xfrm>
          <a:prstGeom prst="rect">
            <a:avLst/>
          </a:prstGeom>
          <a:noFill/>
        </p:spPr>
        <p:txBody>
          <a:bodyPr wrap="square" rtlCol="0">
            <a:spAutoFit/>
          </a:bodyPr>
          <a:lstStyle/>
          <a:p>
            <a:r>
              <a:rPr lang="en-US" dirty="0"/>
              <a:t>Only </a:t>
            </a:r>
            <a:r>
              <a:rPr lang="en-US" b="1" dirty="0"/>
              <a:t>one HEI</a:t>
            </a:r>
            <a:r>
              <a:rPr lang="en-US" dirty="0"/>
              <a:t> awarded with an </a:t>
            </a:r>
            <a:r>
              <a:rPr lang="en-US" dirty="0" err="1"/>
              <a:t>ECHEcoordinating</a:t>
            </a:r>
            <a:r>
              <a:rPr lang="en-US" dirty="0"/>
              <a:t> the whole of the BIP. </a:t>
            </a:r>
            <a:br>
              <a:rPr lang="en-US" dirty="0"/>
            </a:br>
            <a:endParaRPr lang="it-IT" sz="1400" dirty="0"/>
          </a:p>
        </p:txBody>
      </p:sp>
      <p:sp>
        <p:nvSpPr>
          <p:cNvPr id="13" name="CasellaDiTesto 12"/>
          <p:cNvSpPr txBox="1"/>
          <p:nvPr/>
        </p:nvSpPr>
        <p:spPr>
          <a:xfrm>
            <a:off x="5447728" y="2777414"/>
            <a:ext cx="6262051" cy="1477328"/>
          </a:xfrm>
          <a:prstGeom prst="rect">
            <a:avLst/>
          </a:prstGeom>
          <a:noFill/>
        </p:spPr>
        <p:txBody>
          <a:bodyPr wrap="square" rtlCol="0">
            <a:spAutoFit/>
          </a:bodyPr>
          <a:lstStyle/>
          <a:p>
            <a:r>
              <a:rPr lang="en-US" dirty="0"/>
              <a:t>IT:</a:t>
            </a:r>
          </a:p>
          <a:p>
            <a:pPr marL="285750" indent="-285750">
              <a:buFont typeface="Wingdings" panose="05000000000000000000" pitchFamily="2" charset="2"/>
              <a:buChar char="q"/>
            </a:pPr>
            <a:r>
              <a:rPr lang="en-US" dirty="0"/>
              <a:t>coordinates the organization</a:t>
            </a:r>
          </a:p>
          <a:p>
            <a:pPr marL="285750" indent="-285750">
              <a:buFont typeface="Wingdings" panose="05000000000000000000" pitchFamily="2" charset="2"/>
              <a:buChar char="q"/>
            </a:pPr>
            <a:r>
              <a:rPr lang="en-US" dirty="0"/>
              <a:t>receives and manages the </a:t>
            </a:r>
            <a:r>
              <a:rPr lang="en-US" dirty="0" err="1"/>
              <a:t>organisational</a:t>
            </a:r>
            <a:r>
              <a:rPr lang="en-US" dirty="0"/>
              <a:t> support</a:t>
            </a:r>
          </a:p>
          <a:p>
            <a:pPr marL="285750" indent="-285750">
              <a:buFont typeface="Wingdings" panose="05000000000000000000" pitchFamily="2" charset="2"/>
              <a:buChar char="q"/>
            </a:pPr>
            <a:r>
              <a:rPr lang="en-US" dirty="0"/>
              <a:t>by default is the receiving HEI (host) for the student and staff mobility, </a:t>
            </a:r>
            <a:r>
              <a:rPr lang="en-US" dirty="0">
                <a:solidFill>
                  <a:srgbClr val="FF0000"/>
                </a:solidFill>
              </a:rPr>
              <a:t>unless otherwise decided by the partnership. </a:t>
            </a:r>
            <a:endParaRPr lang="it-IT" sz="1400" dirty="0"/>
          </a:p>
        </p:txBody>
      </p:sp>
      <p:sp>
        <p:nvSpPr>
          <p:cNvPr id="2" name="Freccia in giù 1"/>
          <p:cNvSpPr/>
          <p:nvPr/>
        </p:nvSpPr>
        <p:spPr>
          <a:xfrm>
            <a:off x="2606722" y="2917682"/>
            <a:ext cx="955343" cy="442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CasellaDiTesto 18"/>
          <p:cNvSpPr txBox="1"/>
          <p:nvPr/>
        </p:nvSpPr>
        <p:spPr>
          <a:xfrm>
            <a:off x="381641" y="4325769"/>
            <a:ext cx="11434133" cy="1754326"/>
          </a:xfrm>
          <a:prstGeom prst="rect">
            <a:avLst/>
          </a:prstGeom>
          <a:noFill/>
        </p:spPr>
        <p:txBody>
          <a:bodyPr wrap="square" rtlCol="0">
            <a:spAutoFit/>
          </a:bodyPr>
          <a:lstStyle/>
          <a:p>
            <a:r>
              <a:rPr lang="it-IT" b="1" dirty="0" err="1"/>
              <a:t>Two</a:t>
            </a:r>
            <a:r>
              <a:rPr lang="it-IT" b="1" dirty="0"/>
              <a:t> </a:t>
            </a:r>
            <a:r>
              <a:rPr lang="it-IT" b="1" dirty="0" err="1"/>
              <a:t>approaches</a:t>
            </a:r>
            <a:r>
              <a:rPr lang="it-IT" b="1" dirty="0"/>
              <a:t>: </a:t>
            </a:r>
          </a:p>
          <a:p>
            <a:pPr marL="285750" indent="-285750">
              <a:buFont typeface="Wingdings" panose="05000000000000000000" pitchFamily="2" charset="2"/>
              <a:buChar char="q"/>
            </a:pPr>
            <a:r>
              <a:rPr lang="en-US" dirty="0"/>
              <a:t>coordinating HEI applies as an individual institution = it is applicant for Erasmus+ KA131 funding and becomes the grant beneficiary. </a:t>
            </a:r>
          </a:p>
          <a:p>
            <a:pPr marL="285750" indent="-285750">
              <a:buFont typeface="Wingdings" panose="05000000000000000000" pitchFamily="2" charset="2"/>
              <a:buChar char="q"/>
            </a:pPr>
            <a:r>
              <a:rPr lang="en-US" dirty="0"/>
              <a:t>the coordinating HEI is a coordinator or a member of a mobility consortium=  the consortium coordinator applies for KA131 funding on their behalf and the consortium becomes the grant beneficiary. The mobility consortium coordinator can be any type of </a:t>
            </a:r>
            <a:r>
              <a:rPr lang="en-US" dirty="0" err="1"/>
              <a:t>organisation</a:t>
            </a:r>
            <a:r>
              <a:rPr lang="en-US" dirty="0"/>
              <a:t>. The coordinating HEI can be any HEI in the consortium. </a:t>
            </a:r>
            <a:endParaRPr lang="it-IT" dirty="0">
              <a:solidFill>
                <a:srgbClr val="FF0000"/>
              </a:solidFill>
            </a:endParaRPr>
          </a:p>
        </p:txBody>
      </p:sp>
    </p:spTree>
    <p:extLst>
      <p:ext uri="{BB962C8B-B14F-4D97-AF65-F5344CB8AC3E}">
        <p14:creationId xmlns:p14="http://schemas.microsoft.com/office/powerpoint/2010/main" val="263622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11</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132764" y="1652664"/>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ROLES</a:t>
            </a:r>
            <a:endParaRPr lang="it-IT" dirty="0"/>
          </a:p>
        </p:txBody>
      </p:sp>
      <p:sp>
        <p:nvSpPr>
          <p:cNvPr id="21" name="CasellaDiTesto 20"/>
          <p:cNvSpPr txBox="1"/>
          <p:nvPr/>
        </p:nvSpPr>
        <p:spPr>
          <a:xfrm>
            <a:off x="1132764" y="2120767"/>
            <a:ext cx="3913659" cy="369332"/>
          </a:xfrm>
          <a:prstGeom prst="rect">
            <a:avLst/>
          </a:prstGeom>
          <a:noFill/>
        </p:spPr>
        <p:txBody>
          <a:bodyPr wrap="square" rtlCol="0">
            <a:spAutoFit/>
          </a:bodyPr>
          <a:lstStyle/>
          <a:p>
            <a:r>
              <a:rPr lang="it-IT" dirty="0" err="1">
                <a:solidFill>
                  <a:srgbClr val="00B0F0"/>
                </a:solidFill>
              </a:rPr>
              <a:t>Receiving</a:t>
            </a:r>
            <a:r>
              <a:rPr lang="it-IT" dirty="0">
                <a:solidFill>
                  <a:srgbClr val="00B0F0"/>
                </a:solidFill>
              </a:rPr>
              <a:t> </a:t>
            </a:r>
            <a:r>
              <a:rPr lang="it-IT" dirty="0" err="1">
                <a:solidFill>
                  <a:srgbClr val="00B0F0"/>
                </a:solidFill>
              </a:rPr>
              <a:t>higher</a:t>
            </a:r>
            <a:r>
              <a:rPr lang="it-IT" dirty="0">
                <a:solidFill>
                  <a:srgbClr val="00B0F0"/>
                </a:solidFill>
              </a:rPr>
              <a:t> </a:t>
            </a:r>
            <a:r>
              <a:rPr lang="it-IT" dirty="0" err="1">
                <a:solidFill>
                  <a:srgbClr val="00B0F0"/>
                </a:solidFill>
              </a:rPr>
              <a:t>education</a:t>
            </a:r>
            <a:r>
              <a:rPr lang="it-IT" dirty="0">
                <a:solidFill>
                  <a:srgbClr val="00B0F0"/>
                </a:solidFill>
              </a:rPr>
              <a:t> </a:t>
            </a:r>
            <a:r>
              <a:rPr lang="it-IT" dirty="0" err="1">
                <a:solidFill>
                  <a:srgbClr val="00B0F0"/>
                </a:solidFill>
              </a:rPr>
              <a:t>institution</a:t>
            </a:r>
            <a:endParaRPr lang="it-IT" dirty="0">
              <a:solidFill>
                <a:srgbClr val="00B0F0"/>
              </a:solidFill>
            </a:endParaRPr>
          </a:p>
        </p:txBody>
      </p:sp>
      <p:sp>
        <p:nvSpPr>
          <p:cNvPr id="14" name="CasellaDiTesto 13"/>
          <p:cNvSpPr txBox="1"/>
          <p:nvPr/>
        </p:nvSpPr>
        <p:spPr>
          <a:xfrm>
            <a:off x="5321650" y="2211423"/>
            <a:ext cx="6543191" cy="2062103"/>
          </a:xfrm>
          <a:prstGeom prst="rect">
            <a:avLst/>
          </a:prstGeom>
          <a:noFill/>
        </p:spPr>
        <p:txBody>
          <a:bodyPr wrap="square" rtlCol="0">
            <a:spAutoFit/>
          </a:bodyPr>
          <a:lstStyle/>
          <a:p>
            <a:r>
              <a:rPr lang="en-US" sz="1600" dirty="0"/>
              <a:t>IT:</a:t>
            </a:r>
          </a:p>
          <a:p>
            <a:pPr marL="285750" indent="-285750" algn="just">
              <a:buFont typeface="Wingdings" panose="05000000000000000000" pitchFamily="2" charset="2"/>
              <a:buChar char="q"/>
            </a:pPr>
            <a:r>
              <a:rPr lang="en-US" sz="1600" dirty="0"/>
              <a:t>receives the BIP participants either at its premises or at a different venue/hosting </a:t>
            </a:r>
            <a:r>
              <a:rPr lang="en-US" sz="1600" dirty="0" err="1"/>
              <a:t>organisation</a:t>
            </a:r>
            <a:r>
              <a:rPr lang="en-US" sz="1600" dirty="0"/>
              <a:t> in the same country in which it is located.</a:t>
            </a:r>
          </a:p>
          <a:p>
            <a:pPr marL="285750" indent="-285750" algn="just">
              <a:buFont typeface="Wingdings" panose="05000000000000000000" pitchFamily="2" charset="2"/>
              <a:buChar char="q"/>
            </a:pPr>
            <a:r>
              <a:rPr lang="en-US" sz="1600" dirty="0"/>
              <a:t>has to be part of the BIP partnership</a:t>
            </a:r>
          </a:p>
          <a:p>
            <a:pPr marL="285750" indent="-285750" algn="just">
              <a:buFont typeface="Wingdings" panose="05000000000000000000" pitchFamily="2" charset="2"/>
              <a:buChar char="q"/>
            </a:pPr>
            <a:r>
              <a:rPr lang="en-US" sz="1600" dirty="0"/>
              <a:t>by default the receiving HEI (host) for the student and staff mobility, unless otherwise decided by the partnership. </a:t>
            </a:r>
          </a:p>
          <a:p>
            <a:pPr marL="285750" indent="-285750" algn="just">
              <a:buFont typeface="Wingdings" panose="05000000000000000000" pitchFamily="2" charset="2"/>
              <a:buChar char="q"/>
            </a:pPr>
            <a:r>
              <a:rPr lang="en-US" sz="1600" dirty="0"/>
              <a:t>The receiving HEI can also be part of the same mobility consortium as the coordinating HEI, if relevant. </a:t>
            </a:r>
            <a:endParaRPr lang="it-IT" sz="1600" dirty="0"/>
          </a:p>
        </p:txBody>
      </p:sp>
      <p:pic>
        <p:nvPicPr>
          <p:cNvPr id="5" name="Immagine 4"/>
          <p:cNvPicPr>
            <a:picLocks noChangeAspect="1"/>
          </p:cNvPicPr>
          <p:nvPr/>
        </p:nvPicPr>
        <p:blipFill>
          <a:blip r:embed="rId4"/>
          <a:stretch>
            <a:fillRect/>
          </a:stretch>
        </p:blipFill>
        <p:spPr>
          <a:xfrm>
            <a:off x="1249519" y="2555795"/>
            <a:ext cx="2394433" cy="1519871"/>
          </a:xfrm>
          <a:prstGeom prst="rect">
            <a:avLst/>
          </a:prstGeom>
        </p:spPr>
      </p:pic>
      <p:sp>
        <p:nvSpPr>
          <p:cNvPr id="22" name="CasellaDiTesto 21"/>
          <p:cNvSpPr txBox="1"/>
          <p:nvPr/>
        </p:nvSpPr>
        <p:spPr>
          <a:xfrm>
            <a:off x="1132764" y="4412797"/>
            <a:ext cx="4039736" cy="646331"/>
          </a:xfrm>
          <a:prstGeom prst="rect">
            <a:avLst/>
          </a:prstGeom>
          <a:noFill/>
        </p:spPr>
        <p:txBody>
          <a:bodyPr wrap="square" rtlCol="0">
            <a:spAutoFit/>
          </a:bodyPr>
          <a:lstStyle/>
          <a:p>
            <a:r>
              <a:rPr lang="en-US" dirty="0">
                <a:solidFill>
                  <a:srgbClr val="00B0F0"/>
                </a:solidFill>
              </a:rPr>
              <a:t> Sending higher education institution /</a:t>
            </a:r>
            <a:r>
              <a:rPr lang="en-US" dirty="0" err="1">
                <a:solidFill>
                  <a:srgbClr val="00B0F0"/>
                </a:solidFill>
              </a:rPr>
              <a:t>organisation</a:t>
            </a:r>
            <a:r>
              <a:rPr lang="en-US" dirty="0">
                <a:solidFill>
                  <a:srgbClr val="00B0F0"/>
                </a:solidFill>
              </a:rPr>
              <a:t>:</a:t>
            </a:r>
            <a:endParaRPr lang="it-IT" dirty="0">
              <a:solidFill>
                <a:srgbClr val="00B0F0"/>
              </a:solidFill>
            </a:endParaRPr>
          </a:p>
        </p:txBody>
      </p:sp>
      <p:sp>
        <p:nvSpPr>
          <p:cNvPr id="23" name="CasellaDiTesto 22"/>
          <p:cNvSpPr txBox="1"/>
          <p:nvPr/>
        </p:nvSpPr>
        <p:spPr>
          <a:xfrm>
            <a:off x="5321650" y="4273526"/>
            <a:ext cx="6543191" cy="1354217"/>
          </a:xfrm>
          <a:prstGeom prst="rect">
            <a:avLst/>
          </a:prstGeom>
          <a:noFill/>
        </p:spPr>
        <p:txBody>
          <a:bodyPr wrap="square" rtlCol="0">
            <a:spAutoFit/>
          </a:bodyPr>
          <a:lstStyle/>
          <a:p>
            <a:r>
              <a:rPr lang="en-US" sz="1600" dirty="0"/>
              <a:t>IT is:</a:t>
            </a:r>
          </a:p>
          <a:p>
            <a:pPr marL="285750" indent="-285750">
              <a:buFont typeface="Wingdings" panose="05000000000000000000" pitchFamily="2" charset="2"/>
              <a:buChar char="q"/>
            </a:pPr>
            <a:r>
              <a:rPr lang="en-US" sz="1600" dirty="0"/>
              <a:t>awarded with the ECHE</a:t>
            </a:r>
          </a:p>
          <a:p>
            <a:pPr marL="285750" indent="-285750">
              <a:buFont typeface="Wingdings" panose="05000000000000000000" pitchFamily="2" charset="2"/>
              <a:buChar char="q"/>
            </a:pPr>
            <a:r>
              <a:rPr lang="en-US" sz="1600" dirty="0"/>
              <a:t>any HEI from the BIP partnership or outside it.</a:t>
            </a:r>
          </a:p>
          <a:p>
            <a:pPr marL="285750" indent="-285750">
              <a:buFont typeface="Wingdings" panose="05000000000000000000" pitchFamily="2" charset="2"/>
              <a:buChar char="q"/>
            </a:pPr>
            <a:r>
              <a:rPr lang="en-US" sz="1600" dirty="0"/>
              <a:t>It can be expected that the majority of participants come from sending HEIs which are part of the partnership. </a:t>
            </a:r>
            <a:endParaRPr lang="it-IT" sz="1600" dirty="0"/>
          </a:p>
        </p:txBody>
      </p:sp>
      <p:sp>
        <p:nvSpPr>
          <p:cNvPr id="24" name="CasellaDiTesto 23"/>
          <p:cNvSpPr txBox="1"/>
          <p:nvPr/>
        </p:nvSpPr>
        <p:spPr>
          <a:xfrm>
            <a:off x="1132764" y="5605313"/>
            <a:ext cx="4039736" cy="369332"/>
          </a:xfrm>
          <a:prstGeom prst="rect">
            <a:avLst/>
          </a:prstGeom>
          <a:noFill/>
        </p:spPr>
        <p:txBody>
          <a:bodyPr wrap="square" rtlCol="0">
            <a:spAutoFit/>
          </a:bodyPr>
          <a:lstStyle/>
          <a:p>
            <a:r>
              <a:rPr lang="en-US" dirty="0">
                <a:solidFill>
                  <a:srgbClr val="00B0F0"/>
                </a:solidFill>
              </a:rPr>
              <a:t>Co-hosting </a:t>
            </a:r>
            <a:r>
              <a:rPr lang="en-US" dirty="0" err="1">
                <a:solidFill>
                  <a:srgbClr val="00B0F0"/>
                </a:solidFill>
              </a:rPr>
              <a:t>organisation</a:t>
            </a:r>
            <a:r>
              <a:rPr lang="en-US" dirty="0">
                <a:solidFill>
                  <a:srgbClr val="00B0F0"/>
                </a:solidFill>
              </a:rPr>
              <a:t>:</a:t>
            </a:r>
            <a:endParaRPr lang="it-IT" dirty="0">
              <a:solidFill>
                <a:srgbClr val="00B0F0"/>
              </a:solidFill>
            </a:endParaRPr>
          </a:p>
        </p:txBody>
      </p:sp>
      <p:sp>
        <p:nvSpPr>
          <p:cNvPr id="26" name="CasellaDiTesto 25"/>
          <p:cNvSpPr txBox="1"/>
          <p:nvPr/>
        </p:nvSpPr>
        <p:spPr>
          <a:xfrm>
            <a:off x="5321650" y="5504632"/>
            <a:ext cx="6368045" cy="830997"/>
          </a:xfrm>
          <a:prstGeom prst="rect">
            <a:avLst/>
          </a:prstGeom>
          <a:noFill/>
        </p:spPr>
        <p:txBody>
          <a:bodyPr wrap="square" rtlCol="0">
            <a:spAutoFit/>
          </a:bodyPr>
          <a:lstStyle/>
          <a:p>
            <a:r>
              <a:rPr lang="en-US" sz="1600" dirty="0"/>
              <a:t>IT can be an HEI, an enterprise, association or public body (in the same country) hosting participants for practical training as part of the </a:t>
            </a:r>
            <a:r>
              <a:rPr lang="en-US" sz="1600" dirty="0" err="1"/>
              <a:t>programme</a:t>
            </a:r>
            <a:r>
              <a:rPr lang="en-US" sz="1600" dirty="0"/>
              <a:t>. </a:t>
            </a:r>
            <a:endParaRPr lang="it-IT" sz="1600" dirty="0">
              <a:solidFill>
                <a:srgbClr val="FF0000"/>
              </a:solidFill>
            </a:endParaRPr>
          </a:p>
        </p:txBody>
      </p:sp>
    </p:spTree>
    <p:extLst>
      <p:ext uri="{BB962C8B-B14F-4D97-AF65-F5344CB8AC3E}">
        <p14:creationId xmlns:p14="http://schemas.microsoft.com/office/powerpoint/2010/main" val="404119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12</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064526" y="1758105"/>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FINANCIAL SUPPORT</a:t>
            </a:r>
            <a:endParaRPr lang="it-IT" dirty="0"/>
          </a:p>
        </p:txBody>
      </p:sp>
      <p:sp>
        <p:nvSpPr>
          <p:cNvPr id="21" name="CasellaDiTesto 20"/>
          <p:cNvSpPr txBox="1"/>
          <p:nvPr/>
        </p:nvSpPr>
        <p:spPr>
          <a:xfrm>
            <a:off x="948519" y="2268971"/>
            <a:ext cx="4271749" cy="369332"/>
          </a:xfrm>
          <a:prstGeom prst="rect">
            <a:avLst/>
          </a:prstGeom>
          <a:noFill/>
        </p:spPr>
        <p:txBody>
          <a:bodyPr wrap="square" rtlCol="0">
            <a:spAutoFit/>
          </a:bodyPr>
          <a:lstStyle/>
          <a:p>
            <a:r>
              <a:rPr lang="en-US" dirty="0">
                <a:solidFill>
                  <a:srgbClr val="00B0F0"/>
                </a:solidFill>
              </a:rPr>
              <a:t>Which kind of financial support?</a:t>
            </a:r>
            <a:endParaRPr lang="it-IT" dirty="0">
              <a:solidFill>
                <a:srgbClr val="00B0F0"/>
              </a:solidFill>
            </a:endParaRPr>
          </a:p>
        </p:txBody>
      </p:sp>
      <p:sp>
        <p:nvSpPr>
          <p:cNvPr id="14" name="CasellaDiTesto 13"/>
          <p:cNvSpPr txBox="1"/>
          <p:nvPr/>
        </p:nvSpPr>
        <p:spPr>
          <a:xfrm>
            <a:off x="5447729" y="2274614"/>
            <a:ext cx="6543191" cy="646331"/>
          </a:xfrm>
          <a:prstGeom prst="rect">
            <a:avLst/>
          </a:prstGeom>
          <a:noFill/>
        </p:spPr>
        <p:txBody>
          <a:bodyPr wrap="square" rtlCol="0">
            <a:spAutoFit/>
          </a:bodyPr>
          <a:lstStyle/>
          <a:p>
            <a:r>
              <a:rPr lang="en-US" dirty="0"/>
              <a:t>Erasmus+ funding for blended intensive </a:t>
            </a:r>
            <a:r>
              <a:rPr lang="en-US" dirty="0" err="1"/>
              <a:t>programmes</a:t>
            </a:r>
            <a:r>
              <a:rPr lang="en-US" dirty="0"/>
              <a:t> consists of </a:t>
            </a:r>
            <a:r>
              <a:rPr lang="en-US" dirty="0" err="1">
                <a:solidFill>
                  <a:srgbClr val="FF0000"/>
                </a:solidFill>
              </a:rPr>
              <a:t>organisational</a:t>
            </a:r>
            <a:r>
              <a:rPr lang="en-US" dirty="0">
                <a:solidFill>
                  <a:srgbClr val="FF0000"/>
                </a:solidFill>
              </a:rPr>
              <a:t> support </a:t>
            </a:r>
            <a:r>
              <a:rPr lang="en-US" dirty="0"/>
              <a:t>and </a:t>
            </a:r>
            <a:r>
              <a:rPr lang="en-US" dirty="0">
                <a:solidFill>
                  <a:srgbClr val="FF0000"/>
                </a:solidFill>
              </a:rPr>
              <a:t>mobility support</a:t>
            </a:r>
            <a:r>
              <a:rPr lang="en-US" dirty="0"/>
              <a:t>. </a:t>
            </a:r>
            <a:endParaRPr lang="it-IT" sz="1400" dirty="0"/>
          </a:p>
        </p:txBody>
      </p:sp>
      <p:sp>
        <p:nvSpPr>
          <p:cNvPr id="18" name="CasellaDiTesto 17"/>
          <p:cNvSpPr txBox="1"/>
          <p:nvPr/>
        </p:nvSpPr>
        <p:spPr>
          <a:xfrm>
            <a:off x="5447724" y="3022408"/>
            <a:ext cx="6368045" cy="861774"/>
          </a:xfrm>
          <a:prstGeom prst="rect">
            <a:avLst/>
          </a:prstGeom>
          <a:noFill/>
        </p:spPr>
        <p:txBody>
          <a:bodyPr wrap="square" rtlCol="0">
            <a:spAutoFit/>
          </a:bodyPr>
          <a:lstStyle/>
          <a:p>
            <a:r>
              <a:rPr lang="en-US" dirty="0"/>
              <a:t>Funding is requested by the HEIs according to the role through the KA131 grant application: </a:t>
            </a:r>
            <a:br>
              <a:rPr lang="en-US" dirty="0"/>
            </a:br>
            <a:endParaRPr lang="it-IT" sz="1400" dirty="0">
              <a:solidFill>
                <a:srgbClr val="FF0000"/>
              </a:solidFill>
            </a:endParaRPr>
          </a:p>
        </p:txBody>
      </p:sp>
      <p:sp>
        <p:nvSpPr>
          <p:cNvPr id="19" name="CasellaDiTesto 18"/>
          <p:cNvSpPr txBox="1"/>
          <p:nvPr/>
        </p:nvSpPr>
        <p:spPr>
          <a:xfrm>
            <a:off x="947218" y="2922747"/>
            <a:ext cx="4421875" cy="369332"/>
          </a:xfrm>
          <a:prstGeom prst="rect">
            <a:avLst/>
          </a:prstGeom>
          <a:noFill/>
        </p:spPr>
        <p:txBody>
          <a:bodyPr wrap="square" rtlCol="0">
            <a:spAutoFit/>
          </a:bodyPr>
          <a:lstStyle/>
          <a:p>
            <a:r>
              <a:rPr lang="en-US" dirty="0">
                <a:solidFill>
                  <a:srgbClr val="00B0F0"/>
                </a:solidFill>
              </a:rPr>
              <a:t>Who and how to apply for financial  support?</a:t>
            </a:r>
            <a:endParaRPr lang="it-IT" dirty="0">
              <a:solidFill>
                <a:srgbClr val="00B0F0"/>
              </a:solidFill>
            </a:endParaRPr>
          </a:p>
        </p:txBody>
      </p:sp>
      <p:sp>
        <p:nvSpPr>
          <p:cNvPr id="22" name="CasellaDiTesto 21"/>
          <p:cNvSpPr txBox="1"/>
          <p:nvPr/>
        </p:nvSpPr>
        <p:spPr>
          <a:xfrm>
            <a:off x="947218" y="3884182"/>
            <a:ext cx="3913659" cy="646331"/>
          </a:xfrm>
          <a:prstGeom prst="rect">
            <a:avLst/>
          </a:prstGeom>
          <a:noFill/>
        </p:spPr>
        <p:txBody>
          <a:bodyPr wrap="square" rtlCol="0">
            <a:spAutoFit/>
          </a:bodyPr>
          <a:lstStyle/>
          <a:p>
            <a:r>
              <a:rPr lang="it-IT" dirty="0" err="1">
                <a:solidFill>
                  <a:srgbClr val="00B0F0"/>
                </a:solidFill>
              </a:rPr>
              <a:t>Coordinating</a:t>
            </a:r>
            <a:r>
              <a:rPr lang="it-IT" dirty="0">
                <a:solidFill>
                  <a:srgbClr val="00B0F0"/>
                </a:solidFill>
              </a:rPr>
              <a:t> </a:t>
            </a:r>
            <a:r>
              <a:rPr lang="it-IT" dirty="0" err="1">
                <a:solidFill>
                  <a:srgbClr val="00B0F0"/>
                </a:solidFill>
              </a:rPr>
              <a:t>higher</a:t>
            </a:r>
            <a:r>
              <a:rPr lang="it-IT" dirty="0">
                <a:solidFill>
                  <a:srgbClr val="00B0F0"/>
                </a:solidFill>
              </a:rPr>
              <a:t> </a:t>
            </a:r>
            <a:r>
              <a:rPr lang="it-IT" dirty="0" err="1">
                <a:solidFill>
                  <a:srgbClr val="00B0F0"/>
                </a:solidFill>
              </a:rPr>
              <a:t>education</a:t>
            </a:r>
            <a:r>
              <a:rPr lang="it-IT" dirty="0">
                <a:solidFill>
                  <a:srgbClr val="00B0F0"/>
                </a:solidFill>
              </a:rPr>
              <a:t> </a:t>
            </a:r>
            <a:r>
              <a:rPr lang="it-IT" dirty="0" err="1">
                <a:solidFill>
                  <a:srgbClr val="00B0F0"/>
                </a:solidFill>
              </a:rPr>
              <a:t>Institution</a:t>
            </a:r>
            <a:endParaRPr lang="it-IT" dirty="0">
              <a:solidFill>
                <a:srgbClr val="00B0F0"/>
              </a:solidFill>
            </a:endParaRPr>
          </a:p>
        </p:txBody>
      </p:sp>
      <p:sp>
        <p:nvSpPr>
          <p:cNvPr id="23" name="CasellaDiTesto 22"/>
          <p:cNvSpPr txBox="1"/>
          <p:nvPr/>
        </p:nvSpPr>
        <p:spPr>
          <a:xfrm>
            <a:off x="899819" y="4662134"/>
            <a:ext cx="4039736" cy="646331"/>
          </a:xfrm>
          <a:prstGeom prst="rect">
            <a:avLst/>
          </a:prstGeom>
          <a:noFill/>
        </p:spPr>
        <p:txBody>
          <a:bodyPr wrap="square" rtlCol="0">
            <a:spAutoFit/>
          </a:bodyPr>
          <a:lstStyle/>
          <a:p>
            <a:r>
              <a:rPr lang="en-US" dirty="0">
                <a:solidFill>
                  <a:srgbClr val="00B0F0"/>
                </a:solidFill>
              </a:rPr>
              <a:t> Sending higher education institution /</a:t>
            </a:r>
            <a:r>
              <a:rPr lang="en-US" dirty="0" err="1">
                <a:solidFill>
                  <a:srgbClr val="00B0F0"/>
                </a:solidFill>
              </a:rPr>
              <a:t>organisation</a:t>
            </a:r>
            <a:r>
              <a:rPr lang="en-US" dirty="0">
                <a:solidFill>
                  <a:srgbClr val="00B0F0"/>
                </a:solidFill>
              </a:rPr>
              <a:t>:</a:t>
            </a:r>
            <a:endParaRPr lang="it-IT" dirty="0">
              <a:solidFill>
                <a:srgbClr val="00B0F0"/>
              </a:solidFill>
            </a:endParaRPr>
          </a:p>
        </p:txBody>
      </p:sp>
      <p:sp>
        <p:nvSpPr>
          <p:cNvPr id="24" name="CasellaDiTesto 23"/>
          <p:cNvSpPr txBox="1"/>
          <p:nvPr/>
        </p:nvSpPr>
        <p:spPr>
          <a:xfrm>
            <a:off x="821141" y="5392730"/>
            <a:ext cx="4039736" cy="369332"/>
          </a:xfrm>
          <a:prstGeom prst="rect">
            <a:avLst/>
          </a:prstGeom>
          <a:noFill/>
        </p:spPr>
        <p:txBody>
          <a:bodyPr wrap="square" rtlCol="0">
            <a:spAutoFit/>
          </a:bodyPr>
          <a:lstStyle/>
          <a:p>
            <a:r>
              <a:rPr lang="it-IT" dirty="0" err="1">
                <a:solidFill>
                  <a:srgbClr val="00B0F0"/>
                </a:solidFill>
              </a:rPr>
              <a:t>Receiving</a:t>
            </a:r>
            <a:r>
              <a:rPr lang="it-IT" dirty="0">
                <a:solidFill>
                  <a:srgbClr val="00B0F0"/>
                </a:solidFill>
              </a:rPr>
              <a:t> </a:t>
            </a:r>
            <a:r>
              <a:rPr lang="it-IT" dirty="0" err="1">
                <a:solidFill>
                  <a:srgbClr val="00B0F0"/>
                </a:solidFill>
              </a:rPr>
              <a:t>higher</a:t>
            </a:r>
            <a:r>
              <a:rPr lang="it-IT" dirty="0">
                <a:solidFill>
                  <a:srgbClr val="00B0F0"/>
                </a:solidFill>
              </a:rPr>
              <a:t> </a:t>
            </a:r>
            <a:r>
              <a:rPr lang="it-IT" dirty="0" err="1">
                <a:solidFill>
                  <a:srgbClr val="00B0F0"/>
                </a:solidFill>
              </a:rPr>
              <a:t>education</a:t>
            </a:r>
            <a:r>
              <a:rPr lang="it-IT" dirty="0">
                <a:solidFill>
                  <a:srgbClr val="00B0F0"/>
                </a:solidFill>
              </a:rPr>
              <a:t> </a:t>
            </a:r>
            <a:r>
              <a:rPr lang="it-IT" dirty="0" err="1">
                <a:solidFill>
                  <a:srgbClr val="00B0F0"/>
                </a:solidFill>
              </a:rPr>
              <a:t>institution</a:t>
            </a:r>
            <a:endParaRPr lang="it-IT" dirty="0">
              <a:solidFill>
                <a:srgbClr val="00B0F0"/>
              </a:solidFill>
            </a:endParaRPr>
          </a:p>
        </p:txBody>
      </p:sp>
      <p:sp>
        <p:nvSpPr>
          <p:cNvPr id="25" name="CasellaDiTesto 24"/>
          <p:cNvSpPr txBox="1"/>
          <p:nvPr/>
        </p:nvSpPr>
        <p:spPr>
          <a:xfrm>
            <a:off x="5447723" y="3884182"/>
            <a:ext cx="6368045" cy="646331"/>
          </a:xfrm>
          <a:prstGeom prst="rect">
            <a:avLst/>
          </a:prstGeom>
          <a:noFill/>
        </p:spPr>
        <p:txBody>
          <a:bodyPr wrap="square" rtlCol="0">
            <a:spAutoFit/>
          </a:bodyPr>
          <a:lstStyle/>
          <a:p>
            <a:r>
              <a:rPr lang="en-US" dirty="0"/>
              <a:t>applies for </a:t>
            </a:r>
            <a:r>
              <a:rPr lang="en-US" b="1" dirty="0" err="1">
                <a:solidFill>
                  <a:srgbClr val="FF0000"/>
                </a:solidFill>
              </a:rPr>
              <a:t>organisational</a:t>
            </a:r>
            <a:r>
              <a:rPr lang="en-US" b="1" dirty="0">
                <a:solidFill>
                  <a:srgbClr val="FF0000"/>
                </a:solidFill>
              </a:rPr>
              <a:t> support </a:t>
            </a:r>
            <a:r>
              <a:rPr lang="en-US" dirty="0"/>
              <a:t>for each BIP as part of its overall grant application</a:t>
            </a:r>
            <a:endParaRPr lang="it-IT" sz="1400" dirty="0">
              <a:solidFill>
                <a:srgbClr val="FF0000"/>
              </a:solidFill>
            </a:endParaRPr>
          </a:p>
        </p:txBody>
      </p:sp>
      <p:sp>
        <p:nvSpPr>
          <p:cNvPr id="3" name="Freccia a destra 2"/>
          <p:cNvSpPr/>
          <p:nvPr/>
        </p:nvSpPr>
        <p:spPr>
          <a:xfrm>
            <a:off x="4312693" y="4207347"/>
            <a:ext cx="791569" cy="323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reccia a destra 25"/>
          <p:cNvSpPr/>
          <p:nvPr/>
        </p:nvSpPr>
        <p:spPr>
          <a:xfrm>
            <a:off x="4312692" y="5041036"/>
            <a:ext cx="791569" cy="323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reccia a destra 26"/>
          <p:cNvSpPr/>
          <p:nvPr/>
        </p:nvSpPr>
        <p:spPr>
          <a:xfrm>
            <a:off x="4315936" y="5639076"/>
            <a:ext cx="791569" cy="323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CasellaDiTesto 27"/>
          <p:cNvSpPr txBox="1"/>
          <p:nvPr/>
        </p:nvSpPr>
        <p:spPr>
          <a:xfrm>
            <a:off x="5447722" y="4769787"/>
            <a:ext cx="6368045" cy="646331"/>
          </a:xfrm>
          <a:prstGeom prst="rect">
            <a:avLst/>
          </a:prstGeom>
          <a:noFill/>
        </p:spPr>
        <p:txBody>
          <a:bodyPr wrap="square" rtlCol="0">
            <a:spAutoFit/>
          </a:bodyPr>
          <a:lstStyle/>
          <a:p>
            <a:r>
              <a:rPr lang="en-US" dirty="0"/>
              <a:t>apply for mobility grants for their students and staff as part of the overall grant application</a:t>
            </a:r>
            <a:endParaRPr lang="it-IT" sz="1400" dirty="0">
              <a:solidFill>
                <a:srgbClr val="FF0000"/>
              </a:solidFill>
            </a:endParaRPr>
          </a:p>
        </p:txBody>
      </p:sp>
      <p:sp>
        <p:nvSpPr>
          <p:cNvPr id="29" name="CasellaDiTesto 28"/>
          <p:cNvSpPr txBox="1"/>
          <p:nvPr/>
        </p:nvSpPr>
        <p:spPr>
          <a:xfrm>
            <a:off x="5447722" y="5477493"/>
            <a:ext cx="6368045" cy="861774"/>
          </a:xfrm>
          <a:prstGeom prst="rect">
            <a:avLst/>
          </a:prstGeom>
          <a:noFill/>
        </p:spPr>
        <p:txBody>
          <a:bodyPr wrap="square" rtlCol="0">
            <a:spAutoFit/>
          </a:bodyPr>
          <a:lstStyle/>
          <a:p>
            <a:r>
              <a:rPr lang="en-US" dirty="0"/>
              <a:t>applies for mobility grants for invited teaching/training staff from enterprises/</a:t>
            </a:r>
            <a:r>
              <a:rPr lang="en-US" dirty="0" err="1"/>
              <a:t>organisations</a:t>
            </a:r>
            <a:r>
              <a:rPr lang="en-US" dirty="0"/>
              <a:t> as part of its overall grant application</a:t>
            </a:r>
            <a:br>
              <a:rPr lang="en-US" dirty="0"/>
            </a:br>
            <a:endParaRPr lang="it-IT" sz="1400" dirty="0">
              <a:solidFill>
                <a:srgbClr val="FF0000"/>
              </a:solidFill>
            </a:endParaRPr>
          </a:p>
        </p:txBody>
      </p:sp>
      <p:pic>
        <p:nvPicPr>
          <p:cNvPr id="5122" name="Picture 2" descr="OfS announces recurrent funding for 2020-21 - Office for Studen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7312" y="3228858"/>
            <a:ext cx="1366557" cy="718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009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13</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064526" y="1758105"/>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use of ORGANIZATIONAL SUPPORT</a:t>
            </a:r>
            <a:endParaRPr lang="it-IT" dirty="0"/>
          </a:p>
        </p:txBody>
      </p:sp>
      <p:sp>
        <p:nvSpPr>
          <p:cNvPr id="21" name="CasellaDiTesto 20"/>
          <p:cNvSpPr txBox="1"/>
          <p:nvPr/>
        </p:nvSpPr>
        <p:spPr>
          <a:xfrm>
            <a:off x="1064524" y="2410303"/>
            <a:ext cx="4155743" cy="369332"/>
          </a:xfrm>
          <a:prstGeom prst="rect">
            <a:avLst/>
          </a:prstGeom>
          <a:noFill/>
        </p:spPr>
        <p:txBody>
          <a:bodyPr wrap="square" rtlCol="0">
            <a:spAutoFit/>
          </a:bodyPr>
          <a:lstStyle/>
          <a:p>
            <a:r>
              <a:rPr lang="en-US" dirty="0">
                <a:solidFill>
                  <a:srgbClr val="00B0F0"/>
                </a:solidFill>
              </a:rPr>
              <a:t>Course fees</a:t>
            </a:r>
            <a:endParaRPr lang="it-IT" dirty="0">
              <a:solidFill>
                <a:srgbClr val="00B0F0"/>
              </a:solidFill>
            </a:endParaRPr>
          </a:p>
        </p:txBody>
      </p:sp>
      <p:sp>
        <p:nvSpPr>
          <p:cNvPr id="14" name="CasellaDiTesto 13"/>
          <p:cNvSpPr txBox="1"/>
          <p:nvPr/>
        </p:nvSpPr>
        <p:spPr>
          <a:xfrm>
            <a:off x="5268037" y="2469928"/>
            <a:ext cx="6543191" cy="1077218"/>
          </a:xfrm>
          <a:prstGeom prst="rect">
            <a:avLst/>
          </a:prstGeom>
          <a:noFill/>
        </p:spPr>
        <p:txBody>
          <a:bodyPr wrap="square" rtlCol="0">
            <a:spAutoFit/>
          </a:bodyPr>
          <a:lstStyle/>
          <a:p>
            <a:pPr algn="just"/>
            <a:r>
              <a:rPr lang="en-US" sz="1600" dirty="0"/>
              <a:t>The coordinating HEI receives the Erasmus+ funds for </a:t>
            </a:r>
            <a:r>
              <a:rPr lang="en-US" sz="1600" dirty="0" err="1"/>
              <a:t>organising</a:t>
            </a:r>
            <a:r>
              <a:rPr lang="en-US" sz="1600" dirty="0"/>
              <a:t> the </a:t>
            </a:r>
            <a:r>
              <a:rPr lang="en-US" sz="1600" dirty="0" err="1"/>
              <a:t>programme</a:t>
            </a:r>
            <a:r>
              <a:rPr lang="en-US" sz="1600" dirty="0"/>
              <a:t>. Participants must not pay tuition/course fees. </a:t>
            </a:r>
          </a:p>
          <a:p>
            <a:pPr algn="just"/>
            <a:r>
              <a:rPr lang="en-US" sz="1600" dirty="0"/>
              <a:t>Fees can be charged for extra-curricular activities (</a:t>
            </a:r>
            <a:r>
              <a:rPr lang="en-US" sz="1600" dirty="0" err="1"/>
              <a:t>eg</a:t>
            </a:r>
            <a:r>
              <a:rPr lang="en-US" sz="1600" dirty="0"/>
              <a:t>. cultural visits, not directly related or relevant to the topic of the </a:t>
            </a:r>
            <a:r>
              <a:rPr lang="en-US" sz="1600" dirty="0" err="1"/>
              <a:t>programme</a:t>
            </a:r>
            <a:endParaRPr lang="it-IT" sz="1600" dirty="0"/>
          </a:p>
        </p:txBody>
      </p:sp>
      <p:sp>
        <p:nvSpPr>
          <p:cNvPr id="22" name="CasellaDiTesto 21"/>
          <p:cNvSpPr txBox="1"/>
          <p:nvPr/>
        </p:nvSpPr>
        <p:spPr>
          <a:xfrm>
            <a:off x="1064524" y="3646707"/>
            <a:ext cx="3913659" cy="369332"/>
          </a:xfrm>
          <a:prstGeom prst="rect">
            <a:avLst/>
          </a:prstGeom>
          <a:noFill/>
        </p:spPr>
        <p:txBody>
          <a:bodyPr wrap="square" rtlCol="0">
            <a:spAutoFit/>
          </a:bodyPr>
          <a:lstStyle/>
          <a:p>
            <a:r>
              <a:rPr lang="it-IT" dirty="0" err="1">
                <a:solidFill>
                  <a:srgbClr val="00B0F0"/>
                </a:solidFill>
              </a:rPr>
              <a:t>Mobility</a:t>
            </a:r>
            <a:r>
              <a:rPr lang="it-IT" dirty="0">
                <a:solidFill>
                  <a:srgbClr val="00B0F0"/>
                </a:solidFill>
              </a:rPr>
              <a:t> </a:t>
            </a:r>
            <a:r>
              <a:rPr lang="it-IT" dirty="0" err="1">
                <a:solidFill>
                  <a:srgbClr val="00B0F0"/>
                </a:solidFill>
              </a:rPr>
              <a:t>costs</a:t>
            </a:r>
            <a:r>
              <a:rPr lang="it-IT" dirty="0">
                <a:solidFill>
                  <a:srgbClr val="00B0F0"/>
                </a:solidFill>
              </a:rPr>
              <a:t> &amp; top-up</a:t>
            </a:r>
          </a:p>
        </p:txBody>
      </p:sp>
      <p:pic>
        <p:nvPicPr>
          <p:cNvPr id="6" name="Immagine 5"/>
          <p:cNvPicPr>
            <a:picLocks noChangeAspect="1"/>
          </p:cNvPicPr>
          <p:nvPr/>
        </p:nvPicPr>
        <p:blipFill>
          <a:blip r:embed="rId4"/>
          <a:stretch>
            <a:fillRect/>
          </a:stretch>
        </p:blipFill>
        <p:spPr>
          <a:xfrm>
            <a:off x="182139" y="2469928"/>
            <a:ext cx="506080" cy="506080"/>
          </a:xfrm>
          <a:prstGeom prst="rect">
            <a:avLst/>
          </a:prstGeom>
        </p:spPr>
      </p:pic>
      <p:sp>
        <p:nvSpPr>
          <p:cNvPr id="30" name="CasellaDiTesto 29"/>
          <p:cNvSpPr txBox="1"/>
          <p:nvPr/>
        </p:nvSpPr>
        <p:spPr>
          <a:xfrm>
            <a:off x="5295330" y="3652786"/>
            <a:ext cx="6543191" cy="830997"/>
          </a:xfrm>
          <a:prstGeom prst="rect">
            <a:avLst/>
          </a:prstGeom>
          <a:noFill/>
        </p:spPr>
        <p:txBody>
          <a:bodyPr wrap="square" rtlCol="0">
            <a:spAutoFit/>
          </a:bodyPr>
          <a:lstStyle/>
          <a:p>
            <a:pPr algn="just"/>
            <a:r>
              <a:rPr lang="en-US" sz="1600" dirty="0"/>
              <a:t>BIP-OS is not to be used to fund incoming Erasmus+ </a:t>
            </a:r>
            <a:r>
              <a:rPr lang="en-US" sz="1600" dirty="0" err="1"/>
              <a:t>mobilities</a:t>
            </a:r>
            <a:r>
              <a:rPr lang="en-US" sz="1600" dirty="0"/>
              <a:t> to the BIP (for instance a </a:t>
            </a:r>
            <a:r>
              <a:rPr lang="en-US" sz="1600" dirty="0" err="1"/>
              <a:t>zerogrant</a:t>
            </a:r>
            <a:r>
              <a:rPr lang="en-US" sz="1600" dirty="0"/>
              <a:t> mobility). The BIP OS is not to be used as a top-up to the individual support.</a:t>
            </a:r>
          </a:p>
        </p:txBody>
      </p:sp>
      <p:sp>
        <p:nvSpPr>
          <p:cNvPr id="33" name="CasellaDiTesto 32"/>
          <p:cNvSpPr txBox="1"/>
          <p:nvPr/>
        </p:nvSpPr>
        <p:spPr>
          <a:xfrm>
            <a:off x="1064524" y="4606111"/>
            <a:ext cx="3913659" cy="646331"/>
          </a:xfrm>
          <a:prstGeom prst="rect">
            <a:avLst/>
          </a:prstGeom>
          <a:noFill/>
        </p:spPr>
        <p:txBody>
          <a:bodyPr wrap="square" rtlCol="0">
            <a:spAutoFit/>
          </a:bodyPr>
          <a:lstStyle/>
          <a:p>
            <a:r>
              <a:rPr lang="en-US" dirty="0">
                <a:solidFill>
                  <a:srgbClr val="00B0F0"/>
                </a:solidFill>
              </a:rPr>
              <a:t>Transfer unused BIP-OS funds to other budget categories</a:t>
            </a:r>
            <a:endParaRPr lang="it-IT" dirty="0">
              <a:solidFill>
                <a:srgbClr val="00B0F0"/>
              </a:solidFill>
            </a:endParaRPr>
          </a:p>
        </p:txBody>
      </p:sp>
      <p:sp>
        <p:nvSpPr>
          <p:cNvPr id="34" name="CasellaDiTesto 33"/>
          <p:cNvSpPr txBox="1"/>
          <p:nvPr/>
        </p:nvSpPr>
        <p:spPr>
          <a:xfrm>
            <a:off x="5268036" y="4562859"/>
            <a:ext cx="6543191" cy="830997"/>
          </a:xfrm>
          <a:prstGeom prst="rect">
            <a:avLst/>
          </a:prstGeom>
          <a:noFill/>
        </p:spPr>
        <p:txBody>
          <a:bodyPr wrap="square" rtlCol="0">
            <a:spAutoFit/>
          </a:bodyPr>
          <a:lstStyle/>
          <a:p>
            <a:pPr algn="just"/>
            <a:r>
              <a:rPr lang="en-US" sz="1600" dirty="0"/>
              <a:t>It is not possible to transfer unused BIP OS to the Mobility OS category. It is not possible to increase the </a:t>
            </a:r>
            <a:r>
              <a:rPr lang="en-US" sz="1600" dirty="0" err="1"/>
              <a:t>organisational</a:t>
            </a:r>
            <a:r>
              <a:rPr lang="en-US" sz="1600" dirty="0"/>
              <a:t> support for mobility without an amendment.</a:t>
            </a:r>
          </a:p>
        </p:txBody>
      </p:sp>
      <p:sp>
        <p:nvSpPr>
          <p:cNvPr id="7" name="CasellaDiTesto 6"/>
          <p:cNvSpPr txBox="1"/>
          <p:nvPr/>
        </p:nvSpPr>
        <p:spPr>
          <a:xfrm>
            <a:off x="974968" y="5472932"/>
            <a:ext cx="10147959" cy="646331"/>
          </a:xfrm>
          <a:prstGeom prst="rect">
            <a:avLst/>
          </a:prstGeom>
          <a:noFill/>
        </p:spPr>
        <p:txBody>
          <a:bodyPr wrap="square" rtlCol="0">
            <a:spAutoFit/>
          </a:bodyPr>
          <a:lstStyle/>
          <a:p>
            <a:r>
              <a:rPr lang="en-US" dirty="0">
                <a:solidFill>
                  <a:srgbClr val="FF0000"/>
                </a:solidFill>
              </a:rPr>
              <a:t>not </a:t>
            </a:r>
            <a:r>
              <a:rPr lang="en-US" dirty="0" err="1">
                <a:solidFill>
                  <a:srgbClr val="FF0000"/>
                </a:solidFill>
              </a:rPr>
              <a:t>organising</a:t>
            </a:r>
            <a:r>
              <a:rPr lang="en-US" dirty="0">
                <a:solidFill>
                  <a:srgbClr val="FF0000"/>
                </a:solidFill>
              </a:rPr>
              <a:t> BIPs</a:t>
            </a:r>
            <a:r>
              <a:rPr lang="en-US" dirty="0"/>
              <a:t> while funding was awarded in the mobility project will be negatively reflected in the calculations of the past performance in future KA131 grant allocations by the National Agencies</a:t>
            </a:r>
            <a:endParaRPr lang="it-IT" dirty="0"/>
          </a:p>
        </p:txBody>
      </p:sp>
      <p:pic>
        <p:nvPicPr>
          <p:cNvPr id="35" name="Immagine 34"/>
          <p:cNvPicPr>
            <a:picLocks noChangeAspect="1"/>
          </p:cNvPicPr>
          <p:nvPr/>
        </p:nvPicPr>
        <p:blipFill>
          <a:blip r:embed="rId4"/>
          <a:stretch>
            <a:fillRect/>
          </a:stretch>
        </p:blipFill>
        <p:spPr>
          <a:xfrm>
            <a:off x="146831" y="3562204"/>
            <a:ext cx="506080" cy="506080"/>
          </a:xfrm>
          <a:prstGeom prst="rect">
            <a:avLst/>
          </a:prstGeom>
        </p:spPr>
      </p:pic>
      <p:pic>
        <p:nvPicPr>
          <p:cNvPr id="36" name="Immagine 35"/>
          <p:cNvPicPr>
            <a:picLocks noChangeAspect="1"/>
          </p:cNvPicPr>
          <p:nvPr/>
        </p:nvPicPr>
        <p:blipFill>
          <a:blip r:embed="rId4"/>
          <a:stretch>
            <a:fillRect/>
          </a:stretch>
        </p:blipFill>
        <p:spPr>
          <a:xfrm>
            <a:off x="144649" y="4746362"/>
            <a:ext cx="506080" cy="506080"/>
          </a:xfrm>
          <a:prstGeom prst="rect">
            <a:avLst/>
          </a:prstGeom>
        </p:spPr>
      </p:pic>
    </p:spTree>
    <p:extLst>
      <p:ext uri="{BB962C8B-B14F-4D97-AF65-F5344CB8AC3E}">
        <p14:creationId xmlns:p14="http://schemas.microsoft.com/office/powerpoint/2010/main" val="3533048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14</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064526" y="1758105"/>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use of ORGANIZATIONAL SUPPORT</a:t>
            </a:r>
            <a:endParaRPr lang="it-IT" dirty="0"/>
          </a:p>
        </p:txBody>
      </p:sp>
      <p:sp>
        <p:nvSpPr>
          <p:cNvPr id="21" name="CasellaDiTesto 20"/>
          <p:cNvSpPr txBox="1"/>
          <p:nvPr/>
        </p:nvSpPr>
        <p:spPr>
          <a:xfrm>
            <a:off x="1064524" y="2329097"/>
            <a:ext cx="4155743" cy="646331"/>
          </a:xfrm>
          <a:prstGeom prst="rect">
            <a:avLst/>
          </a:prstGeom>
          <a:noFill/>
        </p:spPr>
        <p:txBody>
          <a:bodyPr wrap="square" rtlCol="0">
            <a:spAutoFit/>
          </a:bodyPr>
          <a:lstStyle/>
          <a:p>
            <a:r>
              <a:rPr lang="en-US" dirty="0">
                <a:solidFill>
                  <a:srgbClr val="00B0F0"/>
                </a:solidFill>
              </a:rPr>
              <a:t>What can the BIP </a:t>
            </a:r>
            <a:r>
              <a:rPr lang="en-US" dirty="0" err="1">
                <a:solidFill>
                  <a:srgbClr val="00B0F0"/>
                </a:solidFill>
              </a:rPr>
              <a:t>organisational</a:t>
            </a:r>
            <a:r>
              <a:rPr lang="en-US" dirty="0">
                <a:solidFill>
                  <a:srgbClr val="00B0F0"/>
                </a:solidFill>
              </a:rPr>
              <a:t> support be used for?</a:t>
            </a:r>
            <a:endParaRPr lang="it-IT" dirty="0">
              <a:solidFill>
                <a:srgbClr val="00B0F0"/>
              </a:solidFill>
            </a:endParaRPr>
          </a:p>
        </p:txBody>
      </p:sp>
      <p:sp>
        <p:nvSpPr>
          <p:cNvPr id="14" name="CasellaDiTesto 13"/>
          <p:cNvSpPr txBox="1"/>
          <p:nvPr/>
        </p:nvSpPr>
        <p:spPr>
          <a:xfrm>
            <a:off x="5254790" y="2364288"/>
            <a:ext cx="6543191" cy="2554545"/>
          </a:xfrm>
          <a:prstGeom prst="rect">
            <a:avLst/>
          </a:prstGeom>
          <a:noFill/>
        </p:spPr>
        <p:txBody>
          <a:bodyPr wrap="square" rtlCol="0">
            <a:spAutoFit/>
          </a:bodyPr>
          <a:lstStyle/>
          <a:p>
            <a:pPr algn="just"/>
            <a:r>
              <a:rPr lang="en-US" sz="1600" dirty="0"/>
              <a:t>It is intended to cover costs related to the preparation, design, development, implementation and follow-up of the </a:t>
            </a:r>
            <a:r>
              <a:rPr lang="en-US" sz="1600" dirty="0" err="1"/>
              <a:t>programme</a:t>
            </a:r>
            <a:r>
              <a:rPr lang="en-US" sz="1600" dirty="0"/>
              <a:t> and delivery of virtual/remote activities as well as the overall management and coordination. </a:t>
            </a:r>
          </a:p>
          <a:p>
            <a:pPr algn="just"/>
            <a:r>
              <a:rPr lang="en-US" sz="1600" dirty="0">
                <a:solidFill>
                  <a:srgbClr val="FF0000"/>
                </a:solidFill>
              </a:rPr>
              <a:t>Costs may include: </a:t>
            </a:r>
            <a:r>
              <a:rPr lang="en-US" sz="1600" dirty="0"/>
              <a:t>production of documents or educational material, rental of rooms, rental of equipment, field trips, excursions, communication activities, translation and interpretation, preparatory visits, lecturers’ fees and administrative tasks.</a:t>
            </a:r>
          </a:p>
          <a:p>
            <a:pPr algn="just"/>
            <a:r>
              <a:rPr lang="en-US" sz="1600" b="1" dirty="0"/>
              <a:t>There are no explicit restrictions on what the BIP OS can be used for, but beneficiaries must be careful that </a:t>
            </a:r>
            <a:r>
              <a:rPr lang="en-US" sz="1600" b="1" dirty="0">
                <a:solidFill>
                  <a:srgbClr val="FF0000"/>
                </a:solidFill>
              </a:rPr>
              <a:t>there is no double funding</a:t>
            </a:r>
            <a:r>
              <a:rPr lang="en-US" sz="1600" dirty="0"/>
              <a:t>.</a:t>
            </a:r>
            <a:endParaRPr lang="it-IT" sz="1600" dirty="0"/>
          </a:p>
        </p:txBody>
      </p:sp>
      <p:sp>
        <p:nvSpPr>
          <p:cNvPr id="33" name="CasellaDiTesto 32"/>
          <p:cNvSpPr txBox="1"/>
          <p:nvPr/>
        </p:nvSpPr>
        <p:spPr>
          <a:xfrm>
            <a:off x="1036375" y="4741594"/>
            <a:ext cx="3913659" cy="646331"/>
          </a:xfrm>
          <a:prstGeom prst="rect">
            <a:avLst/>
          </a:prstGeom>
          <a:noFill/>
        </p:spPr>
        <p:txBody>
          <a:bodyPr wrap="square" rtlCol="0">
            <a:spAutoFit/>
          </a:bodyPr>
          <a:lstStyle/>
          <a:p>
            <a:r>
              <a:rPr lang="en-US" dirty="0">
                <a:solidFill>
                  <a:srgbClr val="00B0F0"/>
                </a:solidFill>
              </a:rPr>
              <a:t>Transfer unused BIP-OS funds to other budget categories</a:t>
            </a:r>
            <a:endParaRPr lang="it-IT" dirty="0">
              <a:solidFill>
                <a:srgbClr val="00B0F0"/>
              </a:solidFill>
            </a:endParaRPr>
          </a:p>
        </p:txBody>
      </p:sp>
      <p:sp>
        <p:nvSpPr>
          <p:cNvPr id="34" name="CasellaDiTesto 33"/>
          <p:cNvSpPr txBox="1"/>
          <p:nvPr/>
        </p:nvSpPr>
        <p:spPr>
          <a:xfrm>
            <a:off x="5220267" y="4916242"/>
            <a:ext cx="6543191" cy="584775"/>
          </a:xfrm>
          <a:prstGeom prst="rect">
            <a:avLst/>
          </a:prstGeom>
          <a:noFill/>
        </p:spPr>
        <p:txBody>
          <a:bodyPr wrap="square" rtlCol="0">
            <a:spAutoFit/>
          </a:bodyPr>
          <a:lstStyle/>
          <a:p>
            <a:r>
              <a:rPr lang="en-US" sz="1600" dirty="0"/>
              <a:t>HEIs are allowed to transfer 100% of the allocated BIP OS funds to other budget categories.</a:t>
            </a:r>
          </a:p>
        </p:txBody>
      </p:sp>
      <p:pic>
        <p:nvPicPr>
          <p:cNvPr id="10242"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319" y="2417458"/>
            <a:ext cx="612345" cy="61234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638" y="4738546"/>
            <a:ext cx="612345" cy="612345"/>
          </a:xfrm>
          <a:prstGeom prst="rect">
            <a:avLst/>
          </a:prstGeom>
          <a:noFill/>
          <a:extLst>
            <a:ext uri="{909E8E84-426E-40DD-AFC4-6F175D3DCCD1}">
              <a14:hiddenFill xmlns:a14="http://schemas.microsoft.com/office/drawing/2010/main">
                <a:solidFill>
                  <a:srgbClr val="FFFFFF"/>
                </a:solidFill>
              </a14:hiddenFill>
            </a:ext>
          </a:extLst>
        </p:spPr>
      </p:pic>
      <p:sp>
        <p:nvSpPr>
          <p:cNvPr id="19" name="CasellaDiTesto 18"/>
          <p:cNvSpPr txBox="1"/>
          <p:nvPr/>
        </p:nvSpPr>
        <p:spPr>
          <a:xfrm>
            <a:off x="1023848" y="5501017"/>
            <a:ext cx="3913659" cy="923330"/>
          </a:xfrm>
          <a:prstGeom prst="rect">
            <a:avLst/>
          </a:prstGeom>
          <a:noFill/>
        </p:spPr>
        <p:txBody>
          <a:bodyPr wrap="square" rtlCol="0">
            <a:spAutoFit/>
          </a:bodyPr>
          <a:lstStyle/>
          <a:p>
            <a:r>
              <a:rPr lang="en-US" dirty="0">
                <a:solidFill>
                  <a:srgbClr val="00B0F0"/>
                </a:solidFill>
              </a:rPr>
              <a:t>What happens if a BIPs does not have 15 learner participants? Can the partnership keep the BIP-OS?</a:t>
            </a:r>
            <a:endParaRPr lang="it-IT" dirty="0">
              <a:solidFill>
                <a:srgbClr val="00B0F0"/>
              </a:solidFill>
            </a:endParaRPr>
          </a:p>
        </p:txBody>
      </p:sp>
      <p:pic>
        <p:nvPicPr>
          <p:cNvPr id="20"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8745" y="5673721"/>
            <a:ext cx="612345" cy="612345"/>
          </a:xfrm>
          <a:prstGeom prst="rect">
            <a:avLst/>
          </a:prstGeom>
          <a:noFill/>
          <a:extLst>
            <a:ext uri="{909E8E84-426E-40DD-AFC4-6F175D3DCCD1}">
              <a14:hiddenFill xmlns:a14="http://schemas.microsoft.com/office/drawing/2010/main">
                <a:solidFill>
                  <a:srgbClr val="FFFFFF"/>
                </a:solidFill>
              </a14:hiddenFill>
            </a:ext>
          </a:extLst>
        </p:spPr>
      </p:pic>
      <p:sp>
        <p:nvSpPr>
          <p:cNvPr id="23" name="CasellaDiTesto 22"/>
          <p:cNvSpPr txBox="1"/>
          <p:nvPr/>
        </p:nvSpPr>
        <p:spPr>
          <a:xfrm>
            <a:off x="5220266" y="5639735"/>
            <a:ext cx="6543191" cy="830997"/>
          </a:xfrm>
          <a:prstGeom prst="rect">
            <a:avLst/>
          </a:prstGeom>
          <a:noFill/>
        </p:spPr>
        <p:txBody>
          <a:bodyPr wrap="square" rtlCol="0">
            <a:spAutoFit/>
          </a:bodyPr>
          <a:lstStyle/>
          <a:p>
            <a:r>
              <a:rPr lang="en-US" sz="1600" dirty="0"/>
              <a:t>the 10% flexibility rule for mobility OS also applies for BIP OS. Beneficiaries must justify in the final report why they did not reach 15. </a:t>
            </a:r>
            <a:br>
              <a:rPr lang="en-US" sz="1600" dirty="0"/>
            </a:br>
            <a:endParaRPr lang="en-US" sz="1600" dirty="0"/>
          </a:p>
        </p:txBody>
      </p:sp>
    </p:spTree>
    <p:extLst>
      <p:ext uri="{BB962C8B-B14F-4D97-AF65-F5344CB8AC3E}">
        <p14:creationId xmlns:p14="http://schemas.microsoft.com/office/powerpoint/2010/main" val="669024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15</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064526" y="1758105"/>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use of ORGANIZATIONAL SUPPORT</a:t>
            </a:r>
            <a:endParaRPr lang="it-IT" dirty="0"/>
          </a:p>
        </p:txBody>
      </p:sp>
      <p:sp>
        <p:nvSpPr>
          <p:cNvPr id="21" name="CasellaDiTesto 20"/>
          <p:cNvSpPr txBox="1"/>
          <p:nvPr/>
        </p:nvSpPr>
        <p:spPr>
          <a:xfrm>
            <a:off x="1064524" y="2329097"/>
            <a:ext cx="4155743" cy="646331"/>
          </a:xfrm>
          <a:prstGeom prst="rect">
            <a:avLst/>
          </a:prstGeom>
          <a:noFill/>
        </p:spPr>
        <p:txBody>
          <a:bodyPr wrap="square" rtlCol="0">
            <a:spAutoFit/>
          </a:bodyPr>
          <a:lstStyle/>
          <a:p>
            <a:r>
              <a:rPr lang="en-US" dirty="0">
                <a:solidFill>
                  <a:srgbClr val="00B0F0"/>
                </a:solidFill>
              </a:rPr>
              <a:t>What documentation is needed to prove how the BIP OS was used?</a:t>
            </a:r>
            <a:endParaRPr lang="it-IT" dirty="0">
              <a:solidFill>
                <a:srgbClr val="00B0F0"/>
              </a:solidFill>
            </a:endParaRPr>
          </a:p>
        </p:txBody>
      </p:sp>
      <p:sp>
        <p:nvSpPr>
          <p:cNvPr id="14" name="CasellaDiTesto 13"/>
          <p:cNvSpPr txBox="1"/>
          <p:nvPr/>
        </p:nvSpPr>
        <p:spPr>
          <a:xfrm>
            <a:off x="5254790" y="2364288"/>
            <a:ext cx="6543191" cy="2062103"/>
          </a:xfrm>
          <a:prstGeom prst="rect">
            <a:avLst/>
          </a:prstGeom>
          <a:noFill/>
        </p:spPr>
        <p:txBody>
          <a:bodyPr wrap="square" rtlCol="0">
            <a:spAutoFit/>
          </a:bodyPr>
          <a:lstStyle/>
          <a:p>
            <a:pPr algn="just"/>
            <a:r>
              <a:rPr lang="en-US" sz="1600" dirty="0"/>
              <a:t>The European Commission and the NAs </a:t>
            </a:r>
            <a:r>
              <a:rPr lang="en-US" sz="1600" dirty="0">
                <a:solidFill>
                  <a:srgbClr val="FF0000"/>
                </a:solidFill>
              </a:rPr>
              <a:t>do not require any proof of the use of funds</a:t>
            </a:r>
            <a:r>
              <a:rPr lang="en-US" sz="1600" dirty="0"/>
              <a:t>. The beneficiary can describe some of the use in the final report, but no details or documentation is required. </a:t>
            </a:r>
          </a:p>
          <a:p>
            <a:pPr algn="just"/>
            <a:r>
              <a:rPr lang="en-US" sz="1600" dirty="0"/>
              <a:t>This is the same approach to the use of the traditional mobility </a:t>
            </a:r>
            <a:r>
              <a:rPr lang="en-US" sz="1600" dirty="0" err="1"/>
              <a:t>organisation</a:t>
            </a:r>
            <a:r>
              <a:rPr lang="en-US" sz="1600" dirty="0"/>
              <a:t> support.</a:t>
            </a:r>
          </a:p>
          <a:p>
            <a:pPr algn="just"/>
            <a:r>
              <a:rPr lang="en-US" sz="1600" dirty="0"/>
              <a:t>The only supporting documents needed</a:t>
            </a:r>
            <a:r>
              <a:rPr lang="en-US" sz="1600" i="1" dirty="0"/>
              <a:t>: “In the case of blended intensive </a:t>
            </a:r>
            <a:r>
              <a:rPr lang="en-US" sz="1600" i="1" dirty="0" err="1"/>
              <a:t>programmes</a:t>
            </a:r>
            <a:r>
              <a:rPr lang="en-US" sz="1600" i="1" dirty="0"/>
              <a:t>, proof of attendance specifying the participants’ name (learners) and their start and end date of the activity</a:t>
            </a:r>
            <a:r>
              <a:rPr lang="en-US" sz="1600" dirty="0"/>
              <a:t>.”</a:t>
            </a:r>
            <a:endParaRPr lang="it-IT" sz="1600" dirty="0"/>
          </a:p>
        </p:txBody>
      </p:sp>
      <p:sp>
        <p:nvSpPr>
          <p:cNvPr id="33" name="CasellaDiTesto 32"/>
          <p:cNvSpPr txBox="1"/>
          <p:nvPr/>
        </p:nvSpPr>
        <p:spPr>
          <a:xfrm>
            <a:off x="1016739" y="4426391"/>
            <a:ext cx="3913659" cy="1200329"/>
          </a:xfrm>
          <a:prstGeom prst="rect">
            <a:avLst/>
          </a:prstGeom>
          <a:noFill/>
        </p:spPr>
        <p:txBody>
          <a:bodyPr wrap="square" rtlCol="0">
            <a:spAutoFit/>
          </a:bodyPr>
          <a:lstStyle/>
          <a:p>
            <a:r>
              <a:rPr lang="en-US" dirty="0">
                <a:solidFill>
                  <a:srgbClr val="00B0F0"/>
                </a:solidFill>
              </a:rPr>
              <a:t>How can beneficiaries get BIP OS for more participants in a single BIP or for more BIPs than planned within a project?</a:t>
            </a:r>
            <a:endParaRPr lang="it-IT" dirty="0">
              <a:solidFill>
                <a:srgbClr val="00B0F0"/>
              </a:solidFill>
            </a:endParaRPr>
          </a:p>
        </p:txBody>
      </p:sp>
      <p:sp>
        <p:nvSpPr>
          <p:cNvPr id="34" name="CasellaDiTesto 33"/>
          <p:cNvSpPr txBox="1"/>
          <p:nvPr/>
        </p:nvSpPr>
        <p:spPr>
          <a:xfrm>
            <a:off x="5220267" y="4549502"/>
            <a:ext cx="6577714" cy="1077218"/>
          </a:xfrm>
          <a:prstGeom prst="rect">
            <a:avLst/>
          </a:prstGeom>
          <a:noFill/>
        </p:spPr>
        <p:txBody>
          <a:bodyPr wrap="square" rtlCol="0">
            <a:spAutoFit/>
          </a:bodyPr>
          <a:lstStyle/>
          <a:p>
            <a:pPr marL="285750" indent="-285750" algn="just">
              <a:buFont typeface="Wingdings" panose="05000000000000000000" pitchFamily="2" charset="2"/>
              <a:buChar char="q"/>
            </a:pPr>
            <a:r>
              <a:rPr lang="en-US" sz="1600" dirty="0"/>
              <a:t>budget transfer from one BIP to another in the same project</a:t>
            </a:r>
          </a:p>
          <a:p>
            <a:pPr marL="285750" indent="-285750" algn="just">
              <a:buFont typeface="Wingdings" panose="05000000000000000000" pitchFamily="2" charset="2"/>
              <a:buChar char="q"/>
            </a:pPr>
            <a:r>
              <a:rPr lang="en-US" sz="1600" dirty="0"/>
              <a:t>request more funding from the NA at the interim stage/reallocation. </a:t>
            </a:r>
          </a:p>
          <a:p>
            <a:pPr marL="285750" indent="-285750" algn="just">
              <a:buFont typeface="Wingdings" panose="05000000000000000000" pitchFamily="2" charset="2"/>
              <a:buChar char="q"/>
            </a:pPr>
            <a:r>
              <a:rPr lang="en-US" sz="1600" dirty="0"/>
              <a:t>a grant agreement amendment when moving BIP OS from one BIP to another.</a:t>
            </a:r>
          </a:p>
        </p:txBody>
      </p:sp>
      <p:pic>
        <p:nvPicPr>
          <p:cNvPr id="10242"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319" y="2417458"/>
            <a:ext cx="612345" cy="61234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638" y="4738546"/>
            <a:ext cx="612345" cy="612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98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16</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064526" y="1758105"/>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use of MOBILITY FUNDS</a:t>
            </a:r>
            <a:endParaRPr lang="it-IT" dirty="0"/>
          </a:p>
        </p:txBody>
      </p:sp>
      <p:sp>
        <p:nvSpPr>
          <p:cNvPr id="21" name="CasellaDiTesto 20"/>
          <p:cNvSpPr txBox="1"/>
          <p:nvPr/>
        </p:nvSpPr>
        <p:spPr>
          <a:xfrm>
            <a:off x="1064524" y="2329097"/>
            <a:ext cx="4155743" cy="646331"/>
          </a:xfrm>
          <a:prstGeom prst="rect">
            <a:avLst/>
          </a:prstGeom>
          <a:noFill/>
        </p:spPr>
        <p:txBody>
          <a:bodyPr wrap="square" rtlCol="0">
            <a:spAutoFit/>
          </a:bodyPr>
          <a:lstStyle/>
          <a:p>
            <a:r>
              <a:rPr lang="en-US" dirty="0">
                <a:solidFill>
                  <a:srgbClr val="00B0F0"/>
                </a:solidFill>
              </a:rPr>
              <a:t>How do funded travel days work with BIPs?</a:t>
            </a:r>
            <a:endParaRPr lang="it-IT" dirty="0">
              <a:solidFill>
                <a:srgbClr val="00B0F0"/>
              </a:solidFill>
            </a:endParaRPr>
          </a:p>
        </p:txBody>
      </p:sp>
      <p:sp>
        <p:nvSpPr>
          <p:cNvPr id="14" name="CasellaDiTesto 13"/>
          <p:cNvSpPr txBox="1"/>
          <p:nvPr/>
        </p:nvSpPr>
        <p:spPr>
          <a:xfrm>
            <a:off x="5254790" y="2364288"/>
            <a:ext cx="6543191" cy="2062103"/>
          </a:xfrm>
          <a:prstGeom prst="rect">
            <a:avLst/>
          </a:prstGeom>
          <a:noFill/>
        </p:spPr>
        <p:txBody>
          <a:bodyPr wrap="square" rtlCol="0">
            <a:spAutoFit/>
          </a:bodyPr>
          <a:lstStyle/>
          <a:p>
            <a:pPr algn="just"/>
            <a:r>
              <a:rPr lang="en-US" sz="1600" dirty="0"/>
              <a:t>The same rule for funded travel days applies to </a:t>
            </a:r>
            <a:r>
              <a:rPr lang="en-US" sz="1600" dirty="0" err="1"/>
              <a:t>mobilities</a:t>
            </a:r>
            <a:r>
              <a:rPr lang="en-US" sz="1600" dirty="0"/>
              <a:t> to BIPs as to any other short-term </a:t>
            </a:r>
            <a:r>
              <a:rPr lang="en-US" sz="1600" dirty="0" err="1"/>
              <a:t>mobilities</a:t>
            </a:r>
            <a:r>
              <a:rPr lang="en-US" sz="1600" dirty="0"/>
              <a:t>.</a:t>
            </a:r>
          </a:p>
          <a:p>
            <a:pPr marL="285750" indent="-285750" algn="just">
              <a:buFont typeface="Wingdings" panose="05000000000000000000" pitchFamily="2" charset="2"/>
              <a:buChar char="q"/>
            </a:pPr>
            <a:r>
              <a:rPr lang="en-US" sz="1600" dirty="0"/>
              <a:t>Students opting for green travel can receive up to 4 days of additional</a:t>
            </a:r>
          </a:p>
          <a:p>
            <a:pPr algn="just"/>
            <a:r>
              <a:rPr lang="en-US" sz="1600" dirty="0"/>
              <a:t>individual support to cover travel days. students on short-term mobility opt for green travel they could therefore receive up to 6 days of additional individual support, if duly justified.</a:t>
            </a:r>
          </a:p>
          <a:p>
            <a:pPr marL="342900" indent="-342900" algn="just">
              <a:buFont typeface="Wingdings" panose="05000000000000000000" pitchFamily="2" charset="2"/>
              <a:buChar char="q"/>
            </a:pPr>
            <a:r>
              <a:rPr lang="en-US" sz="1600" dirty="0"/>
              <a:t>students on short-term mobility can receive standard travel days (one before one following the activity.</a:t>
            </a:r>
            <a:endParaRPr lang="it-IT" sz="1600" dirty="0"/>
          </a:p>
        </p:txBody>
      </p:sp>
      <p:sp>
        <p:nvSpPr>
          <p:cNvPr id="33" name="CasellaDiTesto 32"/>
          <p:cNvSpPr txBox="1"/>
          <p:nvPr/>
        </p:nvSpPr>
        <p:spPr>
          <a:xfrm>
            <a:off x="1016739" y="4426391"/>
            <a:ext cx="3913659" cy="923330"/>
          </a:xfrm>
          <a:prstGeom prst="rect">
            <a:avLst/>
          </a:prstGeom>
          <a:noFill/>
        </p:spPr>
        <p:txBody>
          <a:bodyPr wrap="square" rtlCol="0">
            <a:spAutoFit/>
          </a:bodyPr>
          <a:lstStyle/>
          <a:p>
            <a:r>
              <a:rPr lang="en-US" dirty="0">
                <a:solidFill>
                  <a:srgbClr val="00B0F0"/>
                </a:solidFill>
              </a:rPr>
              <a:t>How should HEIs report on local participants in the BIP in BM, both learners and teachers?</a:t>
            </a:r>
            <a:endParaRPr lang="it-IT" dirty="0">
              <a:solidFill>
                <a:srgbClr val="00B0F0"/>
              </a:solidFill>
            </a:endParaRPr>
          </a:p>
        </p:txBody>
      </p:sp>
      <p:sp>
        <p:nvSpPr>
          <p:cNvPr id="34" name="CasellaDiTesto 33"/>
          <p:cNvSpPr txBox="1"/>
          <p:nvPr/>
        </p:nvSpPr>
        <p:spPr>
          <a:xfrm>
            <a:off x="5220267" y="4549502"/>
            <a:ext cx="6577714" cy="1077218"/>
          </a:xfrm>
          <a:prstGeom prst="rect">
            <a:avLst/>
          </a:prstGeom>
          <a:noFill/>
        </p:spPr>
        <p:txBody>
          <a:bodyPr wrap="square" rtlCol="0">
            <a:spAutoFit/>
          </a:bodyPr>
          <a:lstStyle/>
          <a:p>
            <a:pPr algn="just"/>
            <a:r>
              <a:rPr lang="en-US" sz="1600" dirty="0"/>
              <a:t>The local learner or teacher participants are not encoded specifically in the KA131 project’s BIP data fields in BM but the number and type of local participants can be indicated in BM in the BIP field called “objectives and description”.</a:t>
            </a:r>
          </a:p>
        </p:txBody>
      </p:sp>
      <p:pic>
        <p:nvPicPr>
          <p:cNvPr id="10242"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319" y="2417458"/>
            <a:ext cx="612345" cy="61234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525" y="4549502"/>
            <a:ext cx="612345" cy="612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9831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17</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064526" y="1758105"/>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some operative </a:t>
            </a:r>
            <a:r>
              <a:rPr lang="it-IT" b="1" dirty="0" err="1">
                <a:solidFill>
                  <a:srgbClr val="FF0000"/>
                </a:solidFill>
              </a:rPr>
              <a:t>questions</a:t>
            </a:r>
            <a:endParaRPr lang="it-IT" dirty="0"/>
          </a:p>
        </p:txBody>
      </p:sp>
      <p:sp>
        <p:nvSpPr>
          <p:cNvPr id="21" name="CasellaDiTesto 20"/>
          <p:cNvSpPr txBox="1"/>
          <p:nvPr/>
        </p:nvSpPr>
        <p:spPr>
          <a:xfrm>
            <a:off x="1064524" y="2329097"/>
            <a:ext cx="4155743" cy="646331"/>
          </a:xfrm>
          <a:prstGeom prst="rect">
            <a:avLst/>
          </a:prstGeom>
          <a:noFill/>
        </p:spPr>
        <p:txBody>
          <a:bodyPr wrap="square" rtlCol="0">
            <a:spAutoFit/>
          </a:bodyPr>
          <a:lstStyle/>
          <a:p>
            <a:r>
              <a:rPr lang="en-US" dirty="0">
                <a:solidFill>
                  <a:srgbClr val="00B0F0"/>
                </a:solidFill>
              </a:rPr>
              <a:t>Do HEIs have to create new inter-institutional agreements (IIAs) for BIPs</a:t>
            </a:r>
            <a:endParaRPr lang="it-IT" dirty="0">
              <a:solidFill>
                <a:srgbClr val="00B0F0"/>
              </a:solidFill>
            </a:endParaRPr>
          </a:p>
        </p:txBody>
      </p:sp>
      <p:sp>
        <p:nvSpPr>
          <p:cNvPr id="14" name="CasellaDiTesto 13"/>
          <p:cNvSpPr txBox="1"/>
          <p:nvPr/>
        </p:nvSpPr>
        <p:spPr>
          <a:xfrm>
            <a:off x="5254790" y="2353866"/>
            <a:ext cx="6543191" cy="1569660"/>
          </a:xfrm>
          <a:prstGeom prst="rect">
            <a:avLst/>
          </a:prstGeom>
          <a:noFill/>
        </p:spPr>
        <p:txBody>
          <a:bodyPr wrap="square" rtlCol="0">
            <a:spAutoFit/>
          </a:bodyPr>
          <a:lstStyle/>
          <a:p>
            <a:pPr marL="285750" indent="-285750" algn="just">
              <a:buFont typeface="Wingdings" panose="05000000000000000000" pitchFamily="2" charset="2"/>
              <a:buChar char="q"/>
            </a:pPr>
            <a:r>
              <a:rPr lang="en-US" sz="1600" dirty="0"/>
              <a:t>All student </a:t>
            </a:r>
            <a:r>
              <a:rPr lang="en-US" sz="1600" dirty="0" err="1"/>
              <a:t>mobilities</a:t>
            </a:r>
            <a:r>
              <a:rPr lang="en-US" sz="1600" dirty="0"/>
              <a:t> for studies and staff </a:t>
            </a:r>
            <a:r>
              <a:rPr lang="en-US" sz="1600" dirty="0" err="1"/>
              <a:t>mobilities</a:t>
            </a:r>
            <a:r>
              <a:rPr lang="en-US" sz="1600" dirty="0"/>
              <a:t> for teaching to BIPs need to be underpinned by an IIA. </a:t>
            </a:r>
          </a:p>
          <a:p>
            <a:pPr marL="285750" indent="-285750" algn="just">
              <a:buFont typeface="Wingdings" panose="05000000000000000000" pitchFamily="2" charset="2"/>
              <a:buChar char="q"/>
            </a:pPr>
            <a:r>
              <a:rPr lang="en-US" sz="1600" dirty="0"/>
              <a:t>HEIs can decide amongst themselves if they do a new agreement specifically for the BIP participation, but this is not a requirement.</a:t>
            </a:r>
          </a:p>
          <a:p>
            <a:pPr marL="285750" indent="-285750" algn="just">
              <a:buFont typeface="Wingdings" panose="05000000000000000000" pitchFamily="2" charset="2"/>
              <a:buChar char="q"/>
            </a:pPr>
            <a:r>
              <a:rPr lang="en-US" sz="1600" dirty="0"/>
              <a:t>HEIs can also decide to do a multilateral IIA. This would be done outside EWP as this feature is not yet available in EWP.</a:t>
            </a:r>
            <a:endParaRPr lang="it-IT" sz="1600" dirty="0"/>
          </a:p>
        </p:txBody>
      </p:sp>
      <p:sp>
        <p:nvSpPr>
          <p:cNvPr id="33" name="CasellaDiTesto 32"/>
          <p:cNvSpPr txBox="1"/>
          <p:nvPr/>
        </p:nvSpPr>
        <p:spPr>
          <a:xfrm>
            <a:off x="1016739" y="4426391"/>
            <a:ext cx="3913659" cy="923330"/>
          </a:xfrm>
          <a:prstGeom prst="rect">
            <a:avLst/>
          </a:prstGeom>
          <a:noFill/>
        </p:spPr>
        <p:txBody>
          <a:bodyPr wrap="square" rtlCol="0">
            <a:spAutoFit/>
          </a:bodyPr>
          <a:lstStyle/>
          <a:p>
            <a:r>
              <a:rPr lang="en-US" dirty="0">
                <a:solidFill>
                  <a:srgbClr val="00B0F0"/>
                </a:solidFill>
              </a:rPr>
              <a:t>Do HEIs have to have a IIA for the BIP participation if the only learners are staff on staff mobility for training?</a:t>
            </a:r>
            <a:endParaRPr lang="it-IT" dirty="0">
              <a:solidFill>
                <a:srgbClr val="00B0F0"/>
              </a:solidFill>
            </a:endParaRPr>
          </a:p>
        </p:txBody>
      </p:sp>
      <p:pic>
        <p:nvPicPr>
          <p:cNvPr id="10242"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6006" y="2296464"/>
            <a:ext cx="612345" cy="61234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Icona Del Segno Di Spunta - Grafica vettoriale gratuita su Pixabay - Pixaba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6006" y="4426391"/>
            <a:ext cx="612345" cy="612345"/>
          </a:xfrm>
          <a:prstGeom prst="rect">
            <a:avLst/>
          </a:prstGeom>
          <a:noFill/>
          <a:extLst>
            <a:ext uri="{909E8E84-426E-40DD-AFC4-6F175D3DCCD1}">
              <a14:hiddenFill xmlns:a14="http://schemas.microsoft.com/office/drawing/2010/main">
                <a:solidFill>
                  <a:srgbClr val="FFFFFF"/>
                </a:solidFill>
              </a14:hiddenFill>
            </a:ext>
          </a:extLst>
        </p:spPr>
      </p:pic>
      <p:sp>
        <p:nvSpPr>
          <p:cNvPr id="12" name="CasellaDiTesto 11"/>
          <p:cNvSpPr txBox="1"/>
          <p:nvPr/>
        </p:nvSpPr>
        <p:spPr>
          <a:xfrm>
            <a:off x="5220267" y="4426391"/>
            <a:ext cx="6543191" cy="584775"/>
          </a:xfrm>
          <a:prstGeom prst="rect">
            <a:avLst/>
          </a:prstGeom>
          <a:noFill/>
        </p:spPr>
        <p:txBody>
          <a:bodyPr wrap="square" rtlCol="0">
            <a:spAutoFit/>
          </a:bodyPr>
          <a:lstStyle/>
          <a:p>
            <a:pPr algn="just"/>
            <a:r>
              <a:rPr lang="en-US" sz="1600" dirty="0"/>
              <a:t>No. When a BIP has only staff mobility for training (STT) learners then an IIA is not needed. This is the same rule as for any other STT </a:t>
            </a:r>
            <a:r>
              <a:rPr lang="en-US" sz="1600" dirty="0" err="1"/>
              <a:t>mobilities</a:t>
            </a:r>
            <a:r>
              <a:rPr lang="en-US" sz="1600" dirty="0"/>
              <a:t>.</a:t>
            </a:r>
            <a:endParaRPr lang="it-IT" sz="1600" dirty="0"/>
          </a:p>
        </p:txBody>
      </p:sp>
    </p:spTree>
    <p:extLst>
      <p:ext uri="{BB962C8B-B14F-4D97-AF65-F5344CB8AC3E}">
        <p14:creationId xmlns:p14="http://schemas.microsoft.com/office/powerpoint/2010/main" val="1309513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18</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4" name="CasellaDiTesto 13"/>
          <p:cNvSpPr txBox="1"/>
          <p:nvPr/>
        </p:nvSpPr>
        <p:spPr>
          <a:xfrm>
            <a:off x="1820591" y="2521814"/>
            <a:ext cx="8211683" cy="461665"/>
          </a:xfrm>
          <a:prstGeom prst="rect">
            <a:avLst/>
          </a:prstGeom>
          <a:noFill/>
        </p:spPr>
        <p:txBody>
          <a:bodyPr wrap="square" rtlCol="0">
            <a:spAutoFit/>
          </a:bodyPr>
          <a:lstStyle/>
          <a:p>
            <a:pPr algn="just"/>
            <a:r>
              <a:rPr lang="en-US" sz="2400" dirty="0"/>
              <a:t>Many other question will come but let’s start drinking together… </a:t>
            </a:r>
            <a:endParaRPr lang="it-IT" sz="2400" dirty="0"/>
          </a:p>
        </p:txBody>
      </p:sp>
      <p:pic>
        <p:nvPicPr>
          <p:cNvPr id="5" name="Immagine 4"/>
          <p:cNvPicPr>
            <a:picLocks noChangeAspect="1"/>
          </p:cNvPicPr>
          <p:nvPr/>
        </p:nvPicPr>
        <p:blipFill>
          <a:blip r:embed="rId4"/>
          <a:stretch>
            <a:fillRect/>
          </a:stretch>
        </p:blipFill>
        <p:spPr>
          <a:xfrm>
            <a:off x="1820591" y="3484790"/>
            <a:ext cx="2476500" cy="1847850"/>
          </a:xfrm>
          <a:prstGeom prst="rect">
            <a:avLst/>
          </a:prstGeom>
        </p:spPr>
      </p:pic>
      <p:pic>
        <p:nvPicPr>
          <p:cNvPr id="7" name="Immagine 6"/>
          <p:cNvPicPr>
            <a:picLocks noChangeAspect="1"/>
          </p:cNvPicPr>
          <p:nvPr/>
        </p:nvPicPr>
        <p:blipFill>
          <a:blip r:embed="rId5"/>
          <a:stretch>
            <a:fillRect/>
          </a:stretch>
        </p:blipFill>
        <p:spPr>
          <a:xfrm>
            <a:off x="4926465" y="3532415"/>
            <a:ext cx="2600325" cy="1752600"/>
          </a:xfrm>
          <a:prstGeom prst="rect">
            <a:avLst/>
          </a:prstGeom>
        </p:spPr>
      </p:pic>
      <p:pic>
        <p:nvPicPr>
          <p:cNvPr id="10" name="Immagine 9"/>
          <p:cNvPicPr>
            <a:picLocks noChangeAspect="1"/>
          </p:cNvPicPr>
          <p:nvPr/>
        </p:nvPicPr>
        <p:blipFill>
          <a:blip r:embed="rId6"/>
          <a:stretch>
            <a:fillRect/>
          </a:stretch>
        </p:blipFill>
        <p:spPr>
          <a:xfrm>
            <a:off x="8013295" y="3402873"/>
            <a:ext cx="2543175" cy="1800225"/>
          </a:xfrm>
          <a:prstGeom prst="rect">
            <a:avLst/>
          </a:prstGeom>
        </p:spPr>
      </p:pic>
    </p:spTree>
    <p:extLst>
      <p:ext uri="{BB962C8B-B14F-4D97-AF65-F5344CB8AC3E}">
        <p14:creationId xmlns:p14="http://schemas.microsoft.com/office/powerpoint/2010/main" val="304018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idx="1"/>
          </p:nvPr>
        </p:nvSpPr>
        <p:spPr>
          <a:xfrm>
            <a:off x="1097279" y="1845734"/>
            <a:ext cx="10468261" cy="4023360"/>
          </a:xfrm>
        </p:spPr>
        <p:txBody>
          <a:bodyPr>
            <a:normAutofit fontScale="92500" lnSpcReduction="20000"/>
          </a:bodyPr>
          <a:lstStyle/>
          <a:p>
            <a:r>
              <a:rPr lang="it-IT" sz="4000" dirty="0"/>
              <a:t>KEY &amp; USEFUL DOCUMENTS</a:t>
            </a:r>
          </a:p>
          <a:p>
            <a:pPr>
              <a:buFont typeface="Wingdings" panose="05000000000000000000" pitchFamily="2" charset="2"/>
              <a:buChar char="§"/>
            </a:pPr>
            <a:r>
              <a:rPr lang="it-IT" sz="3000" dirty="0"/>
              <a:t>Erasmus+ </a:t>
            </a:r>
            <a:r>
              <a:rPr lang="it-IT" sz="3000" dirty="0" err="1"/>
              <a:t>Programme</a:t>
            </a:r>
            <a:r>
              <a:rPr lang="it-IT" sz="3000" dirty="0"/>
              <a:t> Guide </a:t>
            </a:r>
          </a:p>
          <a:p>
            <a:pPr>
              <a:buFont typeface="Wingdings" panose="05000000000000000000" pitchFamily="2" charset="2"/>
              <a:buChar char="§"/>
            </a:pPr>
            <a:r>
              <a:rPr lang="en-US" sz="3000" dirty="0"/>
              <a:t>Higher Education Mobility KA131 Handbook </a:t>
            </a:r>
          </a:p>
          <a:p>
            <a:pPr>
              <a:buFont typeface="Wingdings" panose="05000000000000000000" pitchFamily="2" charset="2"/>
              <a:buChar char="§"/>
            </a:pPr>
            <a:r>
              <a:rPr lang="en-US" sz="3000" dirty="0"/>
              <a:t>Blended mobility implementation guide for Erasmus+ higher education mobility KA131 (1)</a:t>
            </a:r>
          </a:p>
          <a:p>
            <a:pPr>
              <a:buFont typeface="Wingdings" panose="05000000000000000000" pitchFamily="2" charset="2"/>
              <a:buChar char="§"/>
            </a:pPr>
            <a:r>
              <a:rPr lang="en-US" sz="3000" dirty="0"/>
              <a:t>Blended Intensive </a:t>
            </a:r>
            <a:r>
              <a:rPr lang="en-US" sz="3000" dirty="0" err="1"/>
              <a:t>Programmes</a:t>
            </a:r>
            <a:r>
              <a:rPr lang="en-US" sz="3000" dirty="0"/>
              <a:t> and blended mobility within Erasmus+ KA131 higher education mobility action Frequently asked questions </a:t>
            </a:r>
            <a:br>
              <a:rPr lang="en-US" sz="2400" dirty="0"/>
            </a:br>
            <a:br>
              <a:rPr lang="en-US" sz="2200" dirty="0"/>
            </a:br>
            <a:br>
              <a:rPr lang="it-IT" sz="4000" dirty="0"/>
            </a:br>
            <a:endParaRPr lang="it-IT" sz="4000" dirty="0"/>
          </a:p>
        </p:txBody>
      </p:sp>
      <p:sp>
        <p:nvSpPr>
          <p:cNvPr id="4" name="Segnaposto numero diapositiva 3"/>
          <p:cNvSpPr>
            <a:spLocks noGrp="1"/>
          </p:cNvSpPr>
          <p:nvPr>
            <p:ph type="sldNum" sz="quarter" idx="12"/>
          </p:nvPr>
        </p:nvSpPr>
        <p:spPr/>
        <p:txBody>
          <a:bodyPr/>
          <a:lstStyle/>
          <a:p>
            <a:fld id="{481D366D-9C2E-4911-B6A0-E0177A6ED4FF}" type="slidenum">
              <a:rPr lang="it-IT" smtClean="0"/>
              <a:t>2</a:t>
            </a:fld>
            <a:endParaRPr lang="it-IT"/>
          </a:p>
        </p:txBody>
      </p:sp>
      <p:sp>
        <p:nvSpPr>
          <p:cNvPr id="5" name="Segnaposto piè di pagina 4"/>
          <p:cNvSpPr>
            <a:spLocks noGrp="1"/>
          </p:cNvSpPr>
          <p:nvPr>
            <p:ph type="ftr" sz="quarter" idx="11"/>
          </p:nvPr>
        </p:nvSpPr>
        <p:spPr>
          <a:xfrm>
            <a:off x="393700" y="6459785"/>
            <a:ext cx="11171841" cy="365125"/>
          </a:xfrm>
        </p:spPr>
        <p:txBody>
          <a:bodyPr/>
          <a:lstStyle/>
          <a:p>
            <a:pPr algn="l"/>
            <a:r>
              <a:rPr lang="en-US" dirty="0"/>
              <a:t>(1) European Commission, Directorate-General for Education, Youth, Sport and Culture, </a:t>
            </a:r>
            <a:r>
              <a:rPr lang="en-US" i="1" dirty="0"/>
              <a:t>Blended mobility implementation guide for Erasmus+ higher education mobility KA131 – </a:t>
            </a:r>
            <a:r>
              <a:rPr lang="en-US" dirty="0"/>
              <a:t>, Publications Office of the European Union, 2022, </a:t>
            </a:r>
            <a:r>
              <a:rPr lang="en-US" b="1" dirty="0">
                <a:hlinkClick r:id="rId2"/>
              </a:rPr>
              <a:t>https://data.europa.eu/doi/10.2766/467485</a:t>
            </a:r>
            <a:endParaRPr lang="it-IT" dirty="0"/>
          </a:p>
        </p:txBody>
      </p:sp>
      <p:pic>
        <p:nvPicPr>
          <p:cNvPr id="10" name="Immagin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7279" y="277069"/>
            <a:ext cx="2527606" cy="1246952"/>
          </a:xfrm>
          <a:prstGeom prst="rect">
            <a:avLst/>
          </a:prstGeom>
        </p:spPr>
      </p:pic>
      <p:pic>
        <p:nvPicPr>
          <p:cNvPr id="11" name="Immagin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Tree>
    <p:extLst>
      <p:ext uri="{BB962C8B-B14F-4D97-AF65-F5344CB8AC3E}">
        <p14:creationId xmlns:p14="http://schemas.microsoft.com/office/powerpoint/2010/main" val="76156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egnaposto contenuto 11"/>
          <p:cNvSpPr>
            <a:spLocks noGrp="1"/>
          </p:cNvSpPr>
          <p:nvPr>
            <p:ph sz="half" idx="2"/>
          </p:nvPr>
        </p:nvSpPr>
        <p:spPr>
          <a:xfrm>
            <a:off x="832513" y="2236611"/>
            <a:ext cx="5202527" cy="3923705"/>
          </a:xfrm>
        </p:spPr>
        <p:txBody>
          <a:bodyPr>
            <a:normAutofit lnSpcReduction="10000"/>
          </a:bodyPr>
          <a:lstStyle/>
          <a:p>
            <a:r>
              <a:rPr lang="en-US" b="1" dirty="0"/>
              <a:t>Blended mobility (p. 46)</a:t>
            </a:r>
            <a:br>
              <a:rPr lang="en-US" b="1" dirty="0"/>
            </a:br>
            <a:r>
              <a:rPr lang="en-US" dirty="0"/>
              <a:t>Any study period or traineeship abroad of any duration, including doctoral mobility, may be carried out as a </a:t>
            </a:r>
            <a:r>
              <a:rPr lang="en-US" b="1" dirty="0"/>
              <a:t>blended</a:t>
            </a:r>
            <a:br>
              <a:rPr lang="en-US" b="1" dirty="0"/>
            </a:br>
            <a:r>
              <a:rPr lang="en-US" b="1" dirty="0"/>
              <a:t>mobility</a:t>
            </a:r>
            <a:r>
              <a:rPr lang="en-US" dirty="0"/>
              <a:t>. </a:t>
            </a:r>
          </a:p>
          <a:p>
            <a:r>
              <a:rPr lang="en-US" dirty="0"/>
              <a:t>Blended mobility is a combination of physical mobility with a virtual component facilitating a collaborative online learning exchange and teamwork. </a:t>
            </a:r>
            <a:br>
              <a:rPr lang="en-US" dirty="0"/>
            </a:br>
            <a:r>
              <a:rPr lang="en-US" dirty="0"/>
              <a:t>Any student can also undertake blended mobility by participating in a </a:t>
            </a:r>
            <a:r>
              <a:rPr lang="en-US" b="1" dirty="0"/>
              <a:t>blended intensive </a:t>
            </a:r>
            <a:r>
              <a:rPr lang="en-US" b="1" dirty="0" err="1"/>
              <a:t>programme</a:t>
            </a:r>
            <a:r>
              <a:rPr lang="en-US" b="1" dirty="0"/>
              <a:t> </a:t>
            </a:r>
            <a:r>
              <a:rPr lang="en-US" dirty="0"/>
              <a:t>according to the specific eligibility criteria for blended intensive</a:t>
            </a:r>
            <a:br>
              <a:rPr lang="en-US" dirty="0"/>
            </a:br>
            <a:endParaRPr lang="it-IT" dirty="0"/>
          </a:p>
        </p:txBody>
      </p:sp>
      <p:sp>
        <p:nvSpPr>
          <p:cNvPr id="13" name="Segnaposto testo 12"/>
          <p:cNvSpPr>
            <a:spLocks noGrp="1"/>
          </p:cNvSpPr>
          <p:nvPr>
            <p:ph type="body" sz="quarter" idx="3"/>
          </p:nvPr>
        </p:nvSpPr>
        <p:spPr>
          <a:xfrm>
            <a:off x="3062558" y="1834526"/>
            <a:ext cx="10058400" cy="701554"/>
          </a:xfrm>
        </p:spPr>
        <p:txBody>
          <a:bodyPr/>
          <a:lstStyle/>
          <a:p>
            <a:r>
              <a:rPr lang="it-IT" sz="2800" dirty="0">
                <a:solidFill>
                  <a:srgbClr val="00B0F0"/>
                </a:solidFill>
              </a:rPr>
              <a:t>Erasmus+ </a:t>
            </a:r>
            <a:r>
              <a:rPr lang="it-IT" sz="2800" dirty="0" err="1">
                <a:solidFill>
                  <a:srgbClr val="00B0F0"/>
                </a:solidFill>
              </a:rPr>
              <a:t>Programme</a:t>
            </a:r>
            <a:r>
              <a:rPr lang="it-IT" sz="2800" dirty="0">
                <a:solidFill>
                  <a:srgbClr val="00B0F0"/>
                </a:solidFill>
              </a:rPr>
              <a:t> Guide </a:t>
            </a:r>
          </a:p>
          <a:p>
            <a:endParaRPr lang="it-IT" dirty="0"/>
          </a:p>
        </p:txBody>
      </p:sp>
      <p:sp>
        <p:nvSpPr>
          <p:cNvPr id="14" name="Segnaposto contenuto 13"/>
          <p:cNvSpPr>
            <a:spLocks noGrp="1"/>
          </p:cNvSpPr>
          <p:nvPr>
            <p:ph sz="quarter" idx="4"/>
          </p:nvPr>
        </p:nvSpPr>
        <p:spPr>
          <a:xfrm>
            <a:off x="6217920" y="2236611"/>
            <a:ext cx="5450916" cy="3923705"/>
          </a:xfrm>
        </p:spPr>
        <p:txBody>
          <a:bodyPr>
            <a:normAutofit fontScale="92500" lnSpcReduction="10000"/>
          </a:bodyPr>
          <a:lstStyle/>
          <a:p>
            <a:r>
              <a:rPr lang="en-US" sz="2200" b="1" dirty="0"/>
              <a:t>Blended intensive </a:t>
            </a:r>
            <a:r>
              <a:rPr lang="en-US" sz="2200" b="1" dirty="0" err="1"/>
              <a:t>programmes</a:t>
            </a:r>
            <a:r>
              <a:rPr lang="en-US" sz="2200" b="1" dirty="0"/>
              <a:t> (p.47)</a:t>
            </a:r>
            <a:br>
              <a:rPr lang="en-US" sz="2200" b="1" dirty="0"/>
            </a:br>
            <a:r>
              <a:rPr lang="en-US" sz="2200" dirty="0"/>
              <a:t>short, intensive </a:t>
            </a:r>
            <a:r>
              <a:rPr lang="en-US" sz="2200" dirty="0" err="1"/>
              <a:t>programmes</a:t>
            </a:r>
            <a:r>
              <a:rPr lang="en-US" sz="2200" dirty="0"/>
              <a:t> that use innovative ways of learning and teaching, including the use of online cooperation. </a:t>
            </a:r>
          </a:p>
          <a:p>
            <a:r>
              <a:rPr lang="en-US" sz="2200" dirty="0"/>
              <a:t>BIPs </a:t>
            </a:r>
          </a:p>
          <a:p>
            <a:pPr>
              <a:buFont typeface="Wingdings" panose="05000000000000000000" pitchFamily="2" charset="2"/>
              <a:buChar char="q"/>
            </a:pPr>
            <a:r>
              <a:rPr lang="en-US" sz="2200" dirty="0"/>
              <a:t> have added value compared to existing courses or trainings offered by the participating higher education institutions and can be multiannual.</a:t>
            </a:r>
          </a:p>
          <a:p>
            <a:pPr>
              <a:buFont typeface="Wingdings" panose="05000000000000000000" pitchFamily="2" charset="2"/>
              <a:buChar char="q"/>
            </a:pPr>
            <a:r>
              <a:rPr lang="en-US" sz="2200" dirty="0"/>
              <a:t>aim at reaching all types of students from all backgrounds, study fields and cycles.</a:t>
            </a:r>
          </a:p>
          <a:p>
            <a:pPr>
              <a:buFont typeface="Wingdings" panose="05000000000000000000" pitchFamily="2" charset="2"/>
              <a:buChar char="q"/>
            </a:pPr>
            <a:r>
              <a:rPr lang="en-US" sz="2200" dirty="0"/>
              <a:t>can be open to student and staff from higher education institutions outside the partnership. </a:t>
            </a:r>
            <a:br>
              <a:rPr lang="en-US" sz="800" dirty="0"/>
            </a:br>
            <a:endParaRPr lang="it-IT" sz="800" dirty="0"/>
          </a:p>
        </p:txBody>
      </p:sp>
      <p:sp>
        <p:nvSpPr>
          <p:cNvPr id="4" name="Segnaposto numero diapositiva 3"/>
          <p:cNvSpPr>
            <a:spLocks noGrp="1"/>
          </p:cNvSpPr>
          <p:nvPr>
            <p:ph type="sldNum" sz="quarter" idx="12"/>
          </p:nvPr>
        </p:nvSpPr>
        <p:spPr/>
        <p:txBody>
          <a:bodyPr/>
          <a:lstStyle/>
          <a:p>
            <a:fld id="{481D366D-9C2E-4911-B6A0-E0177A6ED4FF}" type="slidenum">
              <a:rPr lang="it-IT" smtClean="0"/>
              <a:t>3</a:t>
            </a:fld>
            <a:endParaRPr lang="it-IT"/>
          </a:p>
        </p:txBody>
      </p:sp>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0058" y="322323"/>
            <a:ext cx="3905484" cy="1115568"/>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spTree>
    <p:extLst>
      <p:ext uri="{BB962C8B-B14F-4D97-AF65-F5344CB8AC3E}">
        <p14:creationId xmlns:p14="http://schemas.microsoft.com/office/powerpoint/2010/main" val="317358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p:cNvSpPr>
            <a:spLocks noGrp="1"/>
          </p:cNvSpPr>
          <p:nvPr>
            <p:ph idx="1"/>
          </p:nvPr>
        </p:nvSpPr>
        <p:spPr>
          <a:xfrm>
            <a:off x="1097280" y="1878169"/>
            <a:ext cx="10058400" cy="419794"/>
          </a:xfrm>
        </p:spPr>
        <p:txBody>
          <a:bodyPr/>
          <a:lstStyle/>
          <a:p>
            <a:pPr>
              <a:buFont typeface="Wingdings" panose="05000000000000000000" pitchFamily="2" charset="2"/>
              <a:buChar char="§"/>
            </a:pPr>
            <a:r>
              <a:rPr lang="en-US" dirty="0">
                <a:solidFill>
                  <a:srgbClr val="00B0F0"/>
                </a:solidFill>
              </a:rPr>
              <a:t>Higher Education Mobility KA131 Handbook </a:t>
            </a:r>
          </a:p>
        </p:txBody>
      </p:sp>
      <p:sp>
        <p:nvSpPr>
          <p:cNvPr id="4" name="Segnaposto numero diapositiva 3"/>
          <p:cNvSpPr>
            <a:spLocks noGrp="1"/>
          </p:cNvSpPr>
          <p:nvPr>
            <p:ph type="sldNum" sz="quarter" idx="12"/>
          </p:nvPr>
        </p:nvSpPr>
        <p:spPr/>
        <p:txBody>
          <a:bodyPr/>
          <a:lstStyle/>
          <a:p>
            <a:fld id="{481D366D-9C2E-4911-B6A0-E0177A6ED4FF}" type="slidenum">
              <a:rPr lang="it-IT" smtClean="0"/>
              <a:t>4</a:t>
            </a:fld>
            <a:endParaRPr lang="it-IT"/>
          </a:p>
        </p:txBody>
      </p:sp>
      <p:sp>
        <p:nvSpPr>
          <p:cNvPr id="10" name="CasellaDiTesto 9"/>
          <p:cNvSpPr txBox="1"/>
          <p:nvPr/>
        </p:nvSpPr>
        <p:spPr>
          <a:xfrm>
            <a:off x="1067773" y="2293726"/>
            <a:ext cx="10764836" cy="1200329"/>
          </a:xfrm>
          <a:prstGeom prst="rect">
            <a:avLst/>
          </a:prstGeom>
          <a:noFill/>
        </p:spPr>
        <p:txBody>
          <a:bodyPr wrap="square" rtlCol="0">
            <a:spAutoFit/>
          </a:bodyPr>
          <a:lstStyle/>
          <a:p>
            <a:r>
              <a:rPr lang="it-IT" b="1" dirty="0">
                <a:solidFill>
                  <a:srgbClr val="FF0000"/>
                </a:solidFill>
              </a:rPr>
              <a:t>BLENDED MOBILITY: </a:t>
            </a:r>
            <a:r>
              <a:rPr lang="it-IT" b="1" dirty="0" err="1">
                <a:solidFill>
                  <a:srgbClr val="FF0000"/>
                </a:solidFill>
              </a:rPr>
              <a:t>Definitions</a:t>
            </a:r>
            <a:r>
              <a:rPr lang="it-IT" b="1" dirty="0">
                <a:solidFill>
                  <a:srgbClr val="FF0000"/>
                </a:solidFill>
              </a:rPr>
              <a:t> and </a:t>
            </a:r>
            <a:r>
              <a:rPr lang="it-IT" b="1" dirty="0" err="1">
                <a:solidFill>
                  <a:srgbClr val="FF0000"/>
                </a:solidFill>
              </a:rPr>
              <a:t>concepts</a:t>
            </a:r>
            <a:r>
              <a:rPr lang="it-IT" dirty="0">
                <a:solidFill>
                  <a:srgbClr val="FF0000"/>
                </a:solidFill>
              </a:rPr>
              <a:t> </a:t>
            </a:r>
            <a:br>
              <a:rPr lang="it-IT" dirty="0"/>
            </a:br>
            <a:br>
              <a:rPr lang="en-US" dirty="0"/>
            </a:br>
            <a:br>
              <a:rPr lang="en-US" dirty="0"/>
            </a:br>
            <a:endParaRPr lang="it-IT" dirty="0"/>
          </a:p>
        </p:txBody>
      </p:sp>
      <p:sp>
        <p:nvSpPr>
          <p:cNvPr id="11" name="CasellaDiTesto 10"/>
          <p:cNvSpPr txBox="1"/>
          <p:nvPr/>
        </p:nvSpPr>
        <p:spPr>
          <a:xfrm>
            <a:off x="1097279" y="2830632"/>
            <a:ext cx="10620947" cy="646331"/>
          </a:xfrm>
          <a:prstGeom prst="rect">
            <a:avLst/>
          </a:prstGeom>
          <a:noFill/>
        </p:spPr>
        <p:txBody>
          <a:bodyPr wrap="square" rtlCol="0">
            <a:spAutoFit/>
          </a:bodyPr>
          <a:lstStyle/>
          <a:p>
            <a:r>
              <a:rPr lang="it-IT" dirty="0" err="1"/>
              <a:t>Blended</a:t>
            </a:r>
            <a:r>
              <a:rPr lang="it-IT" dirty="0"/>
              <a:t> </a:t>
            </a:r>
            <a:r>
              <a:rPr lang="it-IT" dirty="0" err="1"/>
              <a:t>mobility</a:t>
            </a:r>
            <a:r>
              <a:rPr lang="it-IT" dirty="0"/>
              <a:t> </a:t>
            </a:r>
            <a:r>
              <a:rPr lang="it-IT" dirty="0" err="1"/>
              <a:t>is</a:t>
            </a:r>
            <a:r>
              <a:rPr lang="it-IT" dirty="0"/>
              <a:t> </a:t>
            </a:r>
            <a:r>
              <a:rPr lang="en-US" b="1" dirty="0">
                <a:solidFill>
                  <a:srgbClr val="FF0000"/>
                </a:solidFill>
              </a:rPr>
              <a:t>combination of a physical mobility and a virtual activity </a:t>
            </a:r>
            <a:r>
              <a:rPr lang="en-US" dirty="0"/>
              <a:t>(or component) before, during or after the physical mobility</a:t>
            </a:r>
            <a:endParaRPr lang="it-IT" dirty="0"/>
          </a:p>
        </p:txBody>
      </p:sp>
      <p:sp>
        <p:nvSpPr>
          <p:cNvPr id="13" name="CasellaDiTesto 12"/>
          <p:cNvSpPr txBox="1"/>
          <p:nvPr/>
        </p:nvSpPr>
        <p:spPr>
          <a:xfrm>
            <a:off x="1097279" y="3776590"/>
            <a:ext cx="10421431" cy="1200329"/>
          </a:xfrm>
          <a:prstGeom prst="rect">
            <a:avLst/>
          </a:prstGeom>
          <a:noFill/>
        </p:spPr>
        <p:txBody>
          <a:bodyPr wrap="square" rtlCol="0">
            <a:spAutoFit/>
          </a:bodyPr>
          <a:lstStyle/>
          <a:p>
            <a:r>
              <a:rPr lang="en-US" dirty="0"/>
              <a:t>The objective is to </a:t>
            </a:r>
            <a:r>
              <a:rPr lang="en-US" i="1" dirty="0"/>
              <a:t>facilitate </a:t>
            </a:r>
            <a:r>
              <a:rPr lang="en-US" dirty="0"/>
              <a:t>collaborative online learning exchange and teamwork. For example, the virtual component can bring learners from different countries and study fields together online to  follow online courses or work collectively and simultaneously on </a:t>
            </a:r>
            <a:r>
              <a:rPr lang="en-US" dirty="0">
                <a:solidFill>
                  <a:srgbClr val="FF0000"/>
                </a:solidFill>
              </a:rPr>
              <a:t>assignments that are </a:t>
            </a:r>
            <a:r>
              <a:rPr lang="en-US" dirty="0" err="1">
                <a:solidFill>
                  <a:srgbClr val="FF0000"/>
                </a:solidFill>
              </a:rPr>
              <a:t>recognised</a:t>
            </a:r>
            <a:r>
              <a:rPr lang="en-US" dirty="0">
                <a:solidFill>
                  <a:srgbClr val="FF0000"/>
                </a:solidFill>
              </a:rPr>
              <a:t> as part of their degree</a:t>
            </a:r>
            <a:r>
              <a:rPr lang="en-US" dirty="0"/>
              <a:t>. </a:t>
            </a:r>
            <a:br>
              <a:rPr lang="en-US" dirty="0"/>
            </a:br>
            <a:endParaRPr lang="it-IT" dirty="0"/>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Tree>
    <p:extLst>
      <p:ext uri="{BB962C8B-B14F-4D97-AF65-F5344CB8AC3E}">
        <p14:creationId xmlns:p14="http://schemas.microsoft.com/office/powerpoint/2010/main" val="849987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p:cNvSpPr>
            <a:spLocks noGrp="1"/>
          </p:cNvSpPr>
          <p:nvPr>
            <p:ph idx="1"/>
          </p:nvPr>
        </p:nvSpPr>
        <p:spPr>
          <a:xfrm>
            <a:off x="1097280" y="1878169"/>
            <a:ext cx="10058400" cy="419794"/>
          </a:xfrm>
        </p:spPr>
        <p:txBody>
          <a:bodyPr/>
          <a:lstStyle/>
          <a:p>
            <a:pPr>
              <a:buFont typeface="Wingdings" panose="05000000000000000000" pitchFamily="2" charset="2"/>
              <a:buChar char="§"/>
            </a:pPr>
            <a:r>
              <a:rPr lang="en-US" dirty="0">
                <a:solidFill>
                  <a:srgbClr val="00B0F0"/>
                </a:solidFill>
              </a:rPr>
              <a:t>Higher Education Mobility KA131 Handbook </a:t>
            </a:r>
          </a:p>
        </p:txBody>
      </p:sp>
      <p:sp>
        <p:nvSpPr>
          <p:cNvPr id="4" name="Segnaposto numero diapositiva 3"/>
          <p:cNvSpPr>
            <a:spLocks noGrp="1"/>
          </p:cNvSpPr>
          <p:nvPr>
            <p:ph type="sldNum" sz="quarter" idx="12"/>
          </p:nvPr>
        </p:nvSpPr>
        <p:spPr/>
        <p:txBody>
          <a:bodyPr/>
          <a:lstStyle/>
          <a:p>
            <a:fld id="{481D366D-9C2E-4911-B6A0-E0177A6ED4FF}" type="slidenum">
              <a:rPr lang="it-IT" smtClean="0"/>
              <a:t>5</a:t>
            </a:fld>
            <a:endParaRPr lang="it-IT"/>
          </a:p>
        </p:txBody>
      </p:sp>
      <p:sp>
        <p:nvSpPr>
          <p:cNvPr id="10" name="CasellaDiTesto 9"/>
          <p:cNvSpPr txBox="1"/>
          <p:nvPr/>
        </p:nvSpPr>
        <p:spPr>
          <a:xfrm>
            <a:off x="1067773" y="2293726"/>
            <a:ext cx="10764836" cy="369332"/>
          </a:xfrm>
          <a:prstGeom prst="rect">
            <a:avLst/>
          </a:prstGeom>
          <a:noFill/>
        </p:spPr>
        <p:txBody>
          <a:bodyPr wrap="square" rtlCol="0">
            <a:spAutoFit/>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some </a:t>
            </a:r>
            <a:r>
              <a:rPr lang="it-IT" b="1" dirty="0" err="1">
                <a:solidFill>
                  <a:srgbClr val="FF0000"/>
                </a:solidFill>
              </a:rPr>
              <a:t>good</a:t>
            </a:r>
            <a:r>
              <a:rPr lang="it-IT" b="1" dirty="0">
                <a:solidFill>
                  <a:srgbClr val="FF0000"/>
                </a:solidFill>
              </a:rPr>
              <a:t> </a:t>
            </a:r>
            <a:r>
              <a:rPr lang="it-IT" b="1" dirty="0" err="1">
                <a:solidFill>
                  <a:srgbClr val="FF0000"/>
                </a:solidFill>
              </a:rPr>
              <a:t>practices</a:t>
            </a:r>
            <a:endParaRPr lang="it-IT" dirty="0"/>
          </a:p>
        </p:txBody>
      </p:sp>
      <p:sp>
        <p:nvSpPr>
          <p:cNvPr id="11" name="CasellaDiTesto 10"/>
          <p:cNvSpPr txBox="1"/>
          <p:nvPr/>
        </p:nvSpPr>
        <p:spPr>
          <a:xfrm>
            <a:off x="1097279" y="2830632"/>
            <a:ext cx="10620947" cy="1200329"/>
          </a:xfrm>
          <a:prstGeom prst="rect">
            <a:avLst/>
          </a:prstGeom>
          <a:noFill/>
        </p:spPr>
        <p:txBody>
          <a:bodyPr wrap="square" rtlCol="0">
            <a:spAutoFit/>
          </a:bodyPr>
          <a:lstStyle/>
          <a:p>
            <a:r>
              <a:rPr lang="en-US" dirty="0"/>
              <a:t>BIPs should have an </a:t>
            </a:r>
            <a:r>
              <a:rPr lang="en-US" b="1" dirty="0"/>
              <a:t>added value </a:t>
            </a:r>
            <a:r>
              <a:rPr lang="en-US" dirty="0"/>
              <a:t>compared to existing </a:t>
            </a:r>
            <a:r>
              <a:rPr lang="en-US" dirty="0" err="1"/>
              <a:t>programmes</a:t>
            </a:r>
            <a:r>
              <a:rPr lang="en-US" dirty="0"/>
              <a:t> or courses:</a:t>
            </a:r>
          </a:p>
          <a:p>
            <a:pPr marL="285750" indent="-285750">
              <a:buFont typeface="Wingdings" panose="05000000000000000000" pitchFamily="2" charset="2"/>
              <a:buChar char="q"/>
            </a:pPr>
            <a:r>
              <a:rPr lang="en-US" dirty="0"/>
              <a:t>consisting of </a:t>
            </a:r>
            <a:r>
              <a:rPr lang="en-US" dirty="0" err="1"/>
              <a:t>specialised</a:t>
            </a:r>
            <a:r>
              <a:rPr lang="en-US" dirty="0"/>
              <a:t> content not taught somewhere else,</a:t>
            </a:r>
          </a:p>
          <a:p>
            <a:pPr marL="285750" indent="-285750">
              <a:buFont typeface="Wingdings" panose="05000000000000000000" pitchFamily="2" charset="2"/>
              <a:buChar char="q"/>
            </a:pPr>
            <a:r>
              <a:rPr lang="en-US" dirty="0"/>
              <a:t>not taught/delivered in this way somewhere else</a:t>
            </a:r>
          </a:p>
          <a:p>
            <a:pPr marL="285750" indent="-285750">
              <a:buFont typeface="Wingdings" panose="05000000000000000000" pitchFamily="2" charset="2"/>
              <a:buChar char="q"/>
            </a:pPr>
            <a:r>
              <a:rPr lang="en-US" dirty="0"/>
              <a:t>enable the students or staff to gain new perspectives on the topic being studied.</a:t>
            </a:r>
            <a:endParaRPr lang="it-IT" dirty="0"/>
          </a:p>
        </p:txBody>
      </p:sp>
      <p:sp>
        <p:nvSpPr>
          <p:cNvPr id="13" name="CasellaDiTesto 12"/>
          <p:cNvSpPr txBox="1"/>
          <p:nvPr/>
        </p:nvSpPr>
        <p:spPr>
          <a:xfrm>
            <a:off x="1067773" y="4002101"/>
            <a:ext cx="10421431" cy="646331"/>
          </a:xfrm>
          <a:prstGeom prst="rect">
            <a:avLst/>
          </a:prstGeom>
          <a:noFill/>
        </p:spPr>
        <p:txBody>
          <a:bodyPr wrap="square" rtlCol="0">
            <a:spAutoFit/>
          </a:bodyPr>
          <a:lstStyle/>
          <a:p>
            <a:r>
              <a:rPr lang="en-US" dirty="0"/>
              <a:t>They should encourage </a:t>
            </a:r>
            <a:r>
              <a:rPr lang="en-US" b="1" dirty="0"/>
              <a:t>transdisciplinary </a:t>
            </a:r>
            <a:r>
              <a:rPr lang="en-US" dirty="0"/>
              <a:t>and </a:t>
            </a:r>
            <a:r>
              <a:rPr lang="en-US" b="1" dirty="0"/>
              <a:t>multinational </a:t>
            </a:r>
            <a:r>
              <a:rPr lang="en-US" dirty="0"/>
              <a:t>teaching and training and benefit from special learning and teaching conditions not available in a single institution. </a:t>
            </a:r>
            <a:endParaRPr lang="it-IT" dirty="0"/>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4" name="CasellaDiTesto 13"/>
          <p:cNvSpPr txBox="1"/>
          <p:nvPr/>
        </p:nvSpPr>
        <p:spPr>
          <a:xfrm>
            <a:off x="1097279" y="4684400"/>
            <a:ext cx="10421431" cy="646331"/>
          </a:xfrm>
          <a:prstGeom prst="rect">
            <a:avLst/>
          </a:prstGeom>
          <a:noFill/>
        </p:spPr>
        <p:txBody>
          <a:bodyPr wrap="square" rtlCol="0">
            <a:spAutoFit/>
          </a:bodyPr>
          <a:lstStyle/>
          <a:p>
            <a:r>
              <a:rPr lang="en-US" dirty="0"/>
              <a:t>They may include </a:t>
            </a:r>
            <a:r>
              <a:rPr lang="en-US" b="1" dirty="0"/>
              <a:t>challenge-based </a:t>
            </a:r>
            <a:r>
              <a:rPr lang="en-US" dirty="0"/>
              <a:t>learning where transnational and transdisciplinary teams work together (</a:t>
            </a:r>
            <a:r>
              <a:rPr lang="en-US" dirty="0" err="1"/>
              <a:t>transdisciplinarity</a:t>
            </a:r>
            <a:r>
              <a:rPr lang="en-US" dirty="0"/>
              <a:t>: linking more than one subject / study area). </a:t>
            </a:r>
            <a:endParaRPr lang="it-IT" dirty="0">
              <a:solidFill>
                <a:srgbClr val="FF0000"/>
              </a:solidFill>
            </a:endParaRPr>
          </a:p>
        </p:txBody>
      </p:sp>
      <p:sp>
        <p:nvSpPr>
          <p:cNvPr id="17" name="CasellaDiTesto 16"/>
          <p:cNvSpPr txBox="1"/>
          <p:nvPr/>
        </p:nvSpPr>
        <p:spPr>
          <a:xfrm>
            <a:off x="1067773" y="5366699"/>
            <a:ext cx="10421431" cy="369332"/>
          </a:xfrm>
          <a:prstGeom prst="rect">
            <a:avLst/>
          </a:prstGeom>
          <a:noFill/>
        </p:spPr>
        <p:txBody>
          <a:bodyPr wrap="square" rtlCol="0">
            <a:spAutoFit/>
          </a:bodyPr>
          <a:lstStyle/>
          <a:p>
            <a:r>
              <a:rPr lang="en-US" dirty="0"/>
              <a:t>The </a:t>
            </a:r>
            <a:r>
              <a:rPr lang="en-US" b="1" dirty="0"/>
              <a:t>ratio </a:t>
            </a:r>
            <a:r>
              <a:rPr lang="en-US" dirty="0"/>
              <a:t>of teaching/training staff to students/learners should guarantee active classroom participation.</a:t>
            </a:r>
            <a:endParaRPr lang="it-IT" dirty="0">
              <a:solidFill>
                <a:srgbClr val="FF0000"/>
              </a:solidFill>
            </a:endParaRPr>
          </a:p>
        </p:txBody>
      </p:sp>
      <p:sp>
        <p:nvSpPr>
          <p:cNvPr id="18" name="CasellaDiTesto 17"/>
          <p:cNvSpPr txBox="1"/>
          <p:nvPr/>
        </p:nvSpPr>
        <p:spPr>
          <a:xfrm>
            <a:off x="1067773" y="5771999"/>
            <a:ext cx="10421431" cy="646331"/>
          </a:xfrm>
          <a:prstGeom prst="rect">
            <a:avLst/>
          </a:prstGeom>
          <a:noFill/>
        </p:spPr>
        <p:txBody>
          <a:bodyPr wrap="square" rtlCol="0">
            <a:spAutoFit/>
          </a:bodyPr>
          <a:lstStyle/>
          <a:p>
            <a:r>
              <a:rPr lang="en-US" b="1" dirty="0"/>
              <a:t>Participating institutions should plan to send a sufficient number of participants in order to ensure reaching the minimum requirement, even with cancellations/drop outs. </a:t>
            </a:r>
            <a:endParaRPr lang="it-IT" b="1" dirty="0">
              <a:solidFill>
                <a:srgbClr val="FF0000"/>
              </a:solidFill>
            </a:endParaRPr>
          </a:p>
        </p:txBody>
      </p:sp>
    </p:spTree>
    <p:extLst>
      <p:ext uri="{BB962C8B-B14F-4D97-AF65-F5344CB8AC3E}">
        <p14:creationId xmlns:p14="http://schemas.microsoft.com/office/powerpoint/2010/main" val="2568706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quarter" idx="3"/>
          </p:nvPr>
        </p:nvSpPr>
        <p:spPr>
          <a:xfrm>
            <a:off x="1097279" y="1846052"/>
            <a:ext cx="10058401" cy="736282"/>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a:t>
            </a:r>
            <a:r>
              <a:rPr lang="it-IT" b="1" dirty="0" err="1">
                <a:solidFill>
                  <a:srgbClr val="FF0000"/>
                </a:solidFill>
              </a:rPr>
              <a:t>eligibility</a:t>
            </a:r>
            <a:r>
              <a:rPr lang="it-IT" b="1" dirty="0">
                <a:solidFill>
                  <a:srgbClr val="FF0000"/>
                </a:solidFill>
              </a:rPr>
              <a:t> </a:t>
            </a:r>
            <a:r>
              <a:rPr lang="it-IT" b="1" dirty="0" err="1">
                <a:solidFill>
                  <a:srgbClr val="FF0000"/>
                </a:solidFill>
              </a:rPr>
              <a:t>criteria</a:t>
            </a:r>
            <a:endParaRPr lang="it-IT" dirty="0"/>
          </a:p>
        </p:txBody>
      </p:sp>
      <p:sp>
        <p:nvSpPr>
          <p:cNvPr id="4" name="Segnaposto numero diapositiva 3"/>
          <p:cNvSpPr>
            <a:spLocks noGrp="1"/>
          </p:cNvSpPr>
          <p:nvPr>
            <p:ph type="sldNum" sz="quarter" idx="12"/>
          </p:nvPr>
        </p:nvSpPr>
        <p:spPr/>
        <p:txBody>
          <a:bodyPr/>
          <a:lstStyle/>
          <a:p>
            <a:fld id="{481D366D-9C2E-4911-B6A0-E0177A6ED4FF}" type="slidenum">
              <a:rPr lang="it-IT" smtClean="0"/>
              <a:t>6</a:t>
            </a:fld>
            <a:endParaRPr lang="it-IT"/>
          </a:p>
        </p:txBody>
      </p:sp>
      <p:sp>
        <p:nvSpPr>
          <p:cNvPr id="13" name="CasellaDiTesto 12"/>
          <p:cNvSpPr txBox="1"/>
          <p:nvPr/>
        </p:nvSpPr>
        <p:spPr>
          <a:xfrm>
            <a:off x="1097279" y="2637642"/>
            <a:ext cx="3777182" cy="369332"/>
          </a:xfrm>
          <a:prstGeom prst="rect">
            <a:avLst/>
          </a:prstGeom>
          <a:noFill/>
        </p:spPr>
        <p:txBody>
          <a:bodyPr wrap="square" rtlCol="0">
            <a:spAutoFit/>
          </a:bodyPr>
          <a:lstStyle/>
          <a:p>
            <a:r>
              <a:rPr lang="en-US" dirty="0">
                <a:solidFill>
                  <a:srgbClr val="FF0000"/>
                </a:solidFill>
              </a:rPr>
              <a:t>Eligible participating organization</a:t>
            </a:r>
            <a:endParaRPr lang="it-IT" dirty="0">
              <a:solidFill>
                <a:srgbClr val="FF0000"/>
              </a:solidFill>
            </a:endParaRPr>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9" name="CasellaDiTesto 18"/>
          <p:cNvSpPr txBox="1"/>
          <p:nvPr/>
        </p:nvSpPr>
        <p:spPr>
          <a:xfrm>
            <a:off x="6217920" y="2618302"/>
            <a:ext cx="5464564" cy="1200329"/>
          </a:xfrm>
          <a:prstGeom prst="rect">
            <a:avLst/>
          </a:prstGeom>
          <a:noFill/>
        </p:spPr>
        <p:txBody>
          <a:bodyPr wrap="square" rtlCol="0">
            <a:spAutoFit/>
          </a:bodyPr>
          <a:lstStyle/>
          <a:p>
            <a:r>
              <a:rPr lang="en-US" dirty="0"/>
              <a:t>A blended intensive </a:t>
            </a:r>
            <a:r>
              <a:rPr lang="en-US" dirty="0" err="1"/>
              <a:t>programme</a:t>
            </a:r>
            <a:r>
              <a:rPr lang="en-US" dirty="0"/>
              <a:t> has to be developed and implemented by </a:t>
            </a:r>
            <a:r>
              <a:rPr lang="en-US" dirty="0">
                <a:solidFill>
                  <a:srgbClr val="FF0000"/>
                </a:solidFill>
              </a:rPr>
              <a:t>at least 3</a:t>
            </a:r>
            <a:r>
              <a:rPr lang="en-US" dirty="0"/>
              <a:t> higher education institutions (HEIs) awarded with an ECHE coming from </a:t>
            </a:r>
            <a:r>
              <a:rPr lang="en-US" dirty="0">
                <a:solidFill>
                  <a:srgbClr val="FF0000"/>
                </a:solidFill>
              </a:rPr>
              <a:t>at least 3 </a:t>
            </a:r>
            <a:r>
              <a:rPr lang="en-US" dirty="0" err="1">
                <a:solidFill>
                  <a:srgbClr val="FF0000"/>
                </a:solidFill>
              </a:rPr>
              <a:t>Programme</a:t>
            </a:r>
            <a:r>
              <a:rPr lang="en-US" dirty="0">
                <a:solidFill>
                  <a:srgbClr val="FF0000"/>
                </a:solidFill>
              </a:rPr>
              <a:t> Countries</a:t>
            </a:r>
            <a:r>
              <a:rPr lang="en-US" dirty="0"/>
              <a:t>.</a:t>
            </a:r>
            <a:endParaRPr lang="it-IT" dirty="0">
              <a:solidFill>
                <a:srgbClr val="FF0000"/>
              </a:solidFill>
            </a:endParaRPr>
          </a:p>
        </p:txBody>
      </p:sp>
      <p:sp>
        <p:nvSpPr>
          <p:cNvPr id="23" name="CasellaDiTesto 22"/>
          <p:cNvSpPr txBox="1"/>
          <p:nvPr/>
        </p:nvSpPr>
        <p:spPr>
          <a:xfrm>
            <a:off x="1097279" y="4038538"/>
            <a:ext cx="3777182" cy="369332"/>
          </a:xfrm>
          <a:prstGeom prst="rect">
            <a:avLst/>
          </a:prstGeom>
          <a:noFill/>
        </p:spPr>
        <p:txBody>
          <a:bodyPr wrap="square" rtlCol="0">
            <a:spAutoFit/>
          </a:bodyPr>
          <a:lstStyle/>
          <a:p>
            <a:r>
              <a:rPr lang="en-US" dirty="0">
                <a:solidFill>
                  <a:srgbClr val="FF0000"/>
                </a:solidFill>
              </a:rPr>
              <a:t>Duration</a:t>
            </a:r>
            <a:endParaRPr lang="it-IT" dirty="0">
              <a:solidFill>
                <a:srgbClr val="FF0000"/>
              </a:solidFill>
            </a:endParaRPr>
          </a:p>
        </p:txBody>
      </p:sp>
      <p:sp>
        <p:nvSpPr>
          <p:cNvPr id="24" name="CasellaDiTesto 23"/>
          <p:cNvSpPr txBox="1"/>
          <p:nvPr/>
        </p:nvSpPr>
        <p:spPr>
          <a:xfrm>
            <a:off x="6217920" y="4023159"/>
            <a:ext cx="5464564" cy="1477328"/>
          </a:xfrm>
          <a:prstGeom prst="rect">
            <a:avLst/>
          </a:prstGeom>
          <a:noFill/>
        </p:spPr>
        <p:txBody>
          <a:bodyPr wrap="square" rtlCol="0">
            <a:spAutoFit/>
          </a:bodyPr>
          <a:lstStyle/>
          <a:p>
            <a:r>
              <a:rPr lang="it-IT" dirty="0" err="1"/>
              <a:t>Physical</a:t>
            </a:r>
            <a:r>
              <a:rPr lang="it-IT" dirty="0"/>
              <a:t> component b</a:t>
            </a:r>
            <a:r>
              <a:rPr lang="en-US" dirty="0" err="1"/>
              <a:t>etween</a:t>
            </a:r>
            <a:r>
              <a:rPr lang="en-US" dirty="0"/>
              <a:t> </a:t>
            </a:r>
            <a:r>
              <a:rPr lang="en-US" dirty="0">
                <a:solidFill>
                  <a:srgbClr val="FF0000"/>
                </a:solidFill>
              </a:rPr>
              <a:t>5 and 30 days</a:t>
            </a:r>
            <a:r>
              <a:rPr lang="en-US" dirty="0"/>
              <a:t>. </a:t>
            </a:r>
          </a:p>
          <a:p>
            <a:r>
              <a:rPr lang="en-US" dirty="0"/>
              <a:t>No eligibility criteria is set for the duration of the virtual component but the combined virtual and physical components</a:t>
            </a:r>
            <a:r>
              <a:rPr lang="en-US" dirty="0">
                <a:solidFill>
                  <a:srgbClr val="FF0000"/>
                </a:solidFill>
              </a:rPr>
              <a:t> must award a minimum of 3 ECTS credits for students</a:t>
            </a:r>
            <a:r>
              <a:rPr lang="en-US" dirty="0"/>
              <a:t>.</a:t>
            </a:r>
            <a:endParaRPr lang="it-IT" dirty="0">
              <a:solidFill>
                <a:srgbClr val="FF0000"/>
              </a:solidFill>
            </a:endParaRPr>
          </a:p>
        </p:txBody>
      </p:sp>
      <p:sp>
        <p:nvSpPr>
          <p:cNvPr id="25" name="CasellaDiTesto 24"/>
          <p:cNvSpPr txBox="1"/>
          <p:nvPr/>
        </p:nvSpPr>
        <p:spPr>
          <a:xfrm>
            <a:off x="1097279" y="5315821"/>
            <a:ext cx="3777182" cy="369332"/>
          </a:xfrm>
          <a:prstGeom prst="rect">
            <a:avLst/>
          </a:prstGeom>
          <a:noFill/>
        </p:spPr>
        <p:txBody>
          <a:bodyPr wrap="square" rtlCol="0">
            <a:spAutoFit/>
          </a:bodyPr>
          <a:lstStyle/>
          <a:p>
            <a:r>
              <a:rPr lang="en-US" dirty="0">
                <a:solidFill>
                  <a:srgbClr val="FF0000"/>
                </a:solidFill>
              </a:rPr>
              <a:t>Venue</a:t>
            </a:r>
            <a:endParaRPr lang="it-IT" dirty="0">
              <a:solidFill>
                <a:srgbClr val="FF0000"/>
              </a:solidFill>
            </a:endParaRPr>
          </a:p>
        </p:txBody>
      </p:sp>
      <p:sp>
        <p:nvSpPr>
          <p:cNvPr id="26" name="CasellaDiTesto 25"/>
          <p:cNvSpPr txBox="1"/>
          <p:nvPr/>
        </p:nvSpPr>
        <p:spPr>
          <a:xfrm>
            <a:off x="6217920" y="5500487"/>
            <a:ext cx="5464564" cy="646331"/>
          </a:xfrm>
          <a:prstGeom prst="rect">
            <a:avLst/>
          </a:prstGeom>
          <a:noFill/>
        </p:spPr>
        <p:txBody>
          <a:bodyPr wrap="square" rtlCol="0">
            <a:spAutoFit/>
          </a:bodyPr>
          <a:lstStyle/>
          <a:p>
            <a:r>
              <a:rPr lang="en-US"/>
              <a:t>The physical activity can take place at the receiving HEI or at any other venue in the country of the receiving HEI.</a:t>
            </a:r>
            <a:endParaRPr lang="it-IT" dirty="0">
              <a:solidFill>
                <a:srgbClr val="FF0000"/>
              </a:solidFill>
            </a:endParaRPr>
          </a:p>
        </p:txBody>
      </p:sp>
    </p:spTree>
    <p:extLst>
      <p:ext uri="{BB962C8B-B14F-4D97-AF65-F5344CB8AC3E}">
        <p14:creationId xmlns:p14="http://schemas.microsoft.com/office/powerpoint/2010/main" val="434281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7</a:t>
            </a:fld>
            <a:endParaRPr lang="it-IT"/>
          </a:p>
        </p:txBody>
      </p:sp>
      <p:sp>
        <p:nvSpPr>
          <p:cNvPr id="13" name="CasellaDiTesto 12"/>
          <p:cNvSpPr txBox="1"/>
          <p:nvPr/>
        </p:nvSpPr>
        <p:spPr>
          <a:xfrm>
            <a:off x="1195803" y="2695436"/>
            <a:ext cx="3777182" cy="646331"/>
          </a:xfrm>
          <a:prstGeom prst="rect">
            <a:avLst/>
          </a:prstGeom>
          <a:noFill/>
        </p:spPr>
        <p:txBody>
          <a:bodyPr wrap="square" rtlCol="0">
            <a:spAutoFit/>
          </a:bodyPr>
          <a:lstStyle/>
          <a:p>
            <a:r>
              <a:rPr lang="en-US" dirty="0"/>
              <a:t>1. Participants attending the BIP can be any:</a:t>
            </a:r>
            <a:endParaRPr lang="it-IT" dirty="0">
              <a:solidFill>
                <a:srgbClr val="FF0000"/>
              </a:solidFill>
            </a:endParaRPr>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9" name="CasellaDiTesto 18"/>
          <p:cNvSpPr txBox="1"/>
          <p:nvPr/>
        </p:nvSpPr>
        <p:spPr>
          <a:xfrm>
            <a:off x="5308977" y="2823719"/>
            <a:ext cx="6313455" cy="646331"/>
          </a:xfrm>
          <a:prstGeom prst="rect">
            <a:avLst/>
          </a:prstGeom>
          <a:noFill/>
        </p:spPr>
        <p:txBody>
          <a:bodyPr wrap="square" rtlCol="0">
            <a:spAutoFit/>
          </a:bodyPr>
          <a:lstStyle/>
          <a:p>
            <a:pPr marL="285750" indent="-285750">
              <a:buFont typeface="Wingdings" panose="05000000000000000000" pitchFamily="2" charset="2"/>
              <a:buChar char="q"/>
            </a:pPr>
            <a:r>
              <a:rPr lang="en-US" dirty="0"/>
              <a:t>Higher education students (EQF levels 5 to 8); </a:t>
            </a:r>
          </a:p>
          <a:p>
            <a:pPr marL="285750" indent="-285750">
              <a:buFont typeface="Wingdings" panose="05000000000000000000" pitchFamily="2" charset="2"/>
              <a:buChar char="q"/>
            </a:pPr>
            <a:r>
              <a:rPr lang="en-US" dirty="0"/>
              <a:t>Higher education staff (teaching or administrative staff).</a:t>
            </a:r>
            <a:endParaRPr lang="it-IT" dirty="0">
              <a:solidFill>
                <a:srgbClr val="FF0000"/>
              </a:solidFill>
            </a:endParaRPr>
          </a:p>
        </p:txBody>
      </p:sp>
      <p:sp>
        <p:nvSpPr>
          <p:cNvPr id="17" name="Segnaposto testo 6"/>
          <p:cNvSpPr>
            <a:spLocks noGrp="1"/>
          </p:cNvSpPr>
          <p:nvPr>
            <p:ph type="body" sz="quarter" idx="3"/>
          </p:nvPr>
        </p:nvSpPr>
        <p:spPr>
          <a:xfrm>
            <a:off x="1195803" y="1821883"/>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a:t>
            </a:r>
            <a:r>
              <a:rPr lang="it-IT" b="1" dirty="0" err="1">
                <a:solidFill>
                  <a:srgbClr val="FF0000"/>
                </a:solidFill>
              </a:rPr>
              <a:t>eligibility</a:t>
            </a:r>
            <a:r>
              <a:rPr lang="it-IT" b="1" dirty="0">
                <a:solidFill>
                  <a:srgbClr val="FF0000"/>
                </a:solidFill>
              </a:rPr>
              <a:t> OF PARTICIPANTS</a:t>
            </a:r>
          </a:p>
          <a:p>
            <a:endParaRPr lang="it-IT" dirty="0"/>
          </a:p>
        </p:txBody>
      </p:sp>
      <p:sp>
        <p:nvSpPr>
          <p:cNvPr id="20" name="Segnaposto testo 6"/>
          <p:cNvSpPr>
            <a:spLocks noGrp="1"/>
          </p:cNvSpPr>
          <p:nvPr>
            <p:ph type="body" sz="quarter" idx="3"/>
          </p:nvPr>
        </p:nvSpPr>
        <p:spPr>
          <a:xfrm>
            <a:off x="1195803" y="2122966"/>
            <a:ext cx="10058401" cy="606183"/>
          </a:xfrm>
        </p:spPr>
        <p:txBody>
          <a:bodyPr>
            <a:normAutofit/>
          </a:bodyPr>
          <a:lstStyle/>
          <a:p>
            <a:r>
              <a:rPr lang="en-US" dirty="0"/>
              <a:t>Participants in a blended intensive </a:t>
            </a:r>
            <a:r>
              <a:rPr lang="en-US" dirty="0" err="1"/>
              <a:t>programme</a:t>
            </a:r>
            <a:r>
              <a:rPr lang="en-US" dirty="0"/>
              <a:t> fall under </a:t>
            </a:r>
            <a:r>
              <a:rPr lang="en-US" dirty="0">
                <a:solidFill>
                  <a:srgbClr val="FF0000"/>
                </a:solidFill>
              </a:rPr>
              <a:t>two categories</a:t>
            </a:r>
            <a:r>
              <a:rPr lang="en-US" dirty="0"/>
              <a:t>: </a:t>
            </a:r>
            <a:endParaRPr lang="it-IT" dirty="0"/>
          </a:p>
        </p:txBody>
      </p:sp>
      <p:sp>
        <p:nvSpPr>
          <p:cNvPr id="21" name="CasellaDiTesto 20"/>
          <p:cNvSpPr txBox="1"/>
          <p:nvPr/>
        </p:nvSpPr>
        <p:spPr>
          <a:xfrm>
            <a:off x="1195803" y="3861967"/>
            <a:ext cx="3777182" cy="646331"/>
          </a:xfrm>
          <a:prstGeom prst="rect">
            <a:avLst/>
          </a:prstGeom>
          <a:noFill/>
        </p:spPr>
        <p:txBody>
          <a:bodyPr wrap="square" rtlCol="0">
            <a:spAutoFit/>
          </a:bodyPr>
          <a:lstStyle/>
          <a:p>
            <a:r>
              <a:rPr lang="en-US" dirty="0"/>
              <a:t>2. Participants (involved in) delivering the BIP can be: </a:t>
            </a:r>
            <a:endParaRPr lang="it-IT" dirty="0">
              <a:solidFill>
                <a:srgbClr val="FF0000"/>
              </a:solidFill>
            </a:endParaRPr>
          </a:p>
        </p:txBody>
      </p:sp>
      <p:sp>
        <p:nvSpPr>
          <p:cNvPr id="22" name="CasellaDiTesto 21"/>
          <p:cNvSpPr txBox="1"/>
          <p:nvPr/>
        </p:nvSpPr>
        <p:spPr>
          <a:xfrm>
            <a:off x="5308977" y="3861967"/>
            <a:ext cx="6313455" cy="1200329"/>
          </a:xfrm>
          <a:prstGeom prst="rect">
            <a:avLst/>
          </a:prstGeom>
          <a:noFill/>
        </p:spPr>
        <p:txBody>
          <a:bodyPr wrap="square" rtlCol="0">
            <a:spAutoFit/>
          </a:bodyPr>
          <a:lstStyle/>
          <a:p>
            <a:pPr marL="285750" indent="-285750">
              <a:buFont typeface="Wingdings" panose="05000000000000000000" pitchFamily="2" charset="2"/>
              <a:buChar char="q"/>
            </a:pPr>
            <a:r>
              <a:rPr lang="en-US" dirty="0"/>
              <a:t>Teachers and trainers from the receiving HEI;</a:t>
            </a:r>
          </a:p>
          <a:p>
            <a:pPr marL="285750" indent="-285750">
              <a:buFont typeface="Wingdings" panose="05000000000000000000" pitchFamily="2" charset="2"/>
              <a:buChar char="q"/>
            </a:pPr>
            <a:r>
              <a:rPr lang="en-US" dirty="0"/>
              <a:t>Teachers and trainers who are incoming staff from other HEIs;</a:t>
            </a:r>
          </a:p>
          <a:p>
            <a:pPr marL="285750" indent="-285750">
              <a:buFont typeface="Wingdings" panose="05000000000000000000" pitchFamily="2" charset="2"/>
              <a:buChar char="q"/>
            </a:pPr>
            <a:r>
              <a:rPr lang="en-US" dirty="0"/>
              <a:t>Trainers who are “invited staff” from non-HEI </a:t>
            </a:r>
            <a:r>
              <a:rPr lang="en-US" dirty="0" err="1"/>
              <a:t>organisations</a:t>
            </a:r>
            <a:r>
              <a:rPr lang="en-US" dirty="0"/>
              <a:t> such as enterprises, associations or research institutes). </a:t>
            </a:r>
            <a:endParaRPr lang="it-IT" dirty="0">
              <a:solidFill>
                <a:srgbClr val="FF0000"/>
              </a:solidFill>
            </a:endParaRPr>
          </a:p>
        </p:txBody>
      </p:sp>
    </p:spTree>
    <p:extLst>
      <p:ext uri="{BB962C8B-B14F-4D97-AF65-F5344CB8AC3E}">
        <p14:creationId xmlns:p14="http://schemas.microsoft.com/office/powerpoint/2010/main" val="362139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8</a:t>
            </a:fld>
            <a:endParaRPr lang="it-IT"/>
          </a:p>
        </p:txBody>
      </p:sp>
      <p:sp>
        <p:nvSpPr>
          <p:cNvPr id="13" name="CasellaDiTesto 12"/>
          <p:cNvSpPr txBox="1"/>
          <p:nvPr/>
        </p:nvSpPr>
        <p:spPr>
          <a:xfrm>
            <a:off x="1195803" y="2464478"/>
            <a:ext cx="3777182" cy="369332"/>
          </a:xfrm>
          <a:prstGeom prst="rect">
            <a:avLst/>
          </a:prstGeom>
          <a:noFill/>
        </p:spPr>
        <p:txBody>
          <a:bodyPr wrap="square" rtlCol="0">
            <a:spAutoFit/>
          </a:bodyPr>
          <a:lstStyle/>
          <a:p>
            <a:r>
              <a:rPr lang="en-US" dirty="0"/>
              <a:t>Minimum numbers of participants</a:t>
            </a:r>
            <a:endParaRPr lang="it-IT" dirty="0">
              <a:solidFill>
                <a:srgbClr val="FF0000"/>
              </a:solidFill>
            </a:endParaRPr>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9" name="CasellaDiTesto 18"/>
          <p:cNvSpPr txBox="1"/>
          <p:nvPr/>
        </p:nvSpPr>
        <p:spPr>
          <a:xfrm>
            <a:off x="5323795" y="2066548"/>
            <a:ext cx="6368045" cy="4247317"/>
          </a:xfrm>
          <a:prstGeom prst="rect">
            <a:avLst/>
          </a:prstGeom>
          <a:noFill/>
        </p:spPr>
        <p:txBody>
          <a:bodyPr wrap="square" rtlCol="0">
            <a:spAutoFit/>
          </a:bodyPr>
          <a:lstStyle/>
          <a:p>
            <a:pPr algn="just"/>
            <a:r>
              <a:rPr lang="en-US" dirty="0"/>
              <a:t>The </a:t>
            </a:r>
            <a:r>
              <a:rPr lang="en-US" dirty="0">
                <a:solidFill>
                  <a:srgbClr val="FF0000"/>
                </a:solidFill>
              </a:rPr>
              <a:t>minimum numbe</a:t>
            </a:r>
            <a:r>
              <a:rPr lang="en-US" dirty="0"/>
              <a:t>r of participants in a BIP is </a:t>
            </a:r>
            <a:r>
              <a:rPr lang="en-US" dirty="0">
                <a:solidFill>
                  <a:srgbClr val="FF0000"/>
                </a:solidFill>
              </a:rPr>
              <a:t>15</a:t>
            </a:r>
            <a:r>
              <a:rPr lang="en-US" dirty="0"/>
              <a:t> (not including teaching/training staff involved in the delivery of the </a:t>
            </a:r>
            <a:r>
              <a:rPr lang="en-US" dirty="0" err="1"/>
              <a:t>programme</a:t>
            </a:r>
            <a:r>
              <a:rPr lang="en-US" dirty="0"/>
              <a:t>) </a:t>
            </a:r>
          </a:p>
          <a:p>
            <a:pPr algn="just"/>
            <a:r>
              <a:rPr lang="en-US" dirty="0">
                <a:solidFill>
                  <a:srgbClr val="FF0000"/>
                </a:solidFill>
              </a:rPr>
              <a:t>Additional students: </a:t>
            </a:r>
            <a:r>
              <a:rPr lang="en-US" dirty="0"/>
              <a:t>can join from any </a:t>
            </a:r>
            <a:r>
              <a:rPr lang="en-US" dirty="0" err="1"/>
              <a:t>Programme</a:t>
            </a:r>
            <a:r>
              <a:rPr lang="en-US" dirty="0"/>
              <a:t> Countries or could come from the coordinating (if in the same country as the receiving HEI) or receiving HEI. </a:t>
            </a:r>
          </a:p>
          <a:p>
            <a:pPr algn="just"/>
            <a:r>
              <a:rPr lang="en-US" dirty="0"/>
              <a:t>The </a:t>
            </a:r>
            <a:r>
              <a:rPr lang="en-US" dirty="0">
                <a:solidFill>
                  <a:srgbClr val="FF0000"/>
                </a:solidFill>
              </a:rPr>
              <a:t>local students </a:t>
            </a:r>
            <a:r>
              <a:rPr lang="en-US" dirty="0"/>
              <a:t>from the receiving institution are not eligible for an Erasmus+ grant, as they do not take part in a physical mobility abroad and are therefore </a:t>
            </a:r>
            <a:r>
              <a:rPr lang="en-US" dirty="0">
                <a:solidFill>
                  <a:srgbClr val="FF0000"/>
                </a:solidFill>
              </a:rPr>
              <a:t>not counte</a:t>
            </a:r>
            <a:r>
              <a:rPr lang="en-US" dirty="0"/>
              <a:t>d towards the minimum of 15 participants. </a:t>
            </a:r>
          </a:p>
          <a:p>
            <a:pPr algn="just"/>
            <a:r>
              <a:rPr lang="en-US" dirty="0"/>
              <a:t>Additional participants could also come from HEIs in </a:t>
            </a:r>
            <a:r>
              <a:rPr lang="en-US" dirty="0">
                <a:solidFill>
                  <a:srgbClr val="FF0000"/>
                </a:solidFill>
              </a:rPr>
              <a:t>Partner Countries </a:t>
            </a:r>
            <a:r>
              <a:rPr lang="en-US" dirty="0"/>
              <a:t>but as they will not be funded through Erasmus+ </a:t>
            </a:r>
            <a:r>
              <a:rPr lang="en-US" dirty="0">
                <a:solidFill>
                  <a:srgbClr val="FF0000"/>
                </a:solidFill>
              </a:rPr>
              <a:t>they do not count</a:t>
            </a:r>
            <a:r>
              <a:rPr lang="en-US" dirty="0"/>
              <a:t> towards the minimum of 15 participants. .</a:t>
            </a:r>
          </a:p>
          <a:p>
            <a:pPr algn="just"/>
            <a:r>
              <a:rPr lang="en-US" b="1" dirty="0"/>
              <a:t>HEI are encouraged to plan BIPs with more than 15 learner participants to be sure that the </a:t>
            </a:r>
            <a:r>
              <a:rPr lang="en-US" b="1" dirty="0" err="1"/>
              <a:t>programmes</a:t>
            </a:r>
            <a:r>
              <a:rPr lang="en-US" b="1" dirty="0"/>
              <a:t> remain eligible for BIP-OS funding even if some participants drop out.</a:t>
            </a:r>
            <a:endParaRPr lang="it-IT" b="1" dirty="0"/>
          </a:p>
        </p:txBody>
      </p:sp>
      <p:sp>
        <p:nvSpPr>
          <p:cNvPr id="17" name="Segnaposto testo 6"/>
          <p:cNvSpPr>
            <a:spLocks noGrp="1"/>
          </p:cNvSpPr>
          <p:nvPr>
            <p:ph type="body" sz="quarter" idx="3"/>
          </p:nvPr>
        </p:nvSpPr>
        <p:spPr>
          <a:xfrm>
            <a:off x="1154082" y="1751379"/>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MINIMUM REQUIREMENTS</a:t>
            </a:r>
            <a:endParaRPr lang="it-IT" dirty="0"/>
          </a:p>
        </p:txBody>
      </p:sp>
      <p:sp>
        <p:nvSpPr>
          <p:cNvPr id="14" name="CasellaDiTesto 13"/>
          <p:cNvSpPr txBox="1"/>
          <p:nvPr/>
        </p:nvSpPr>
        <p:spPr>
          <a:xfrm>
            <a:off x="6390149" y="8959355"/>
            <a:ext cx="6368045" cy="1169551"/>
          </a:xfrm>
          <a:prstGeom prst="rect">
            <a:avLst/>
          </a:prstGeom>
          <a:noFill/>
        </p:spPr>
        <p:txBody>
          <a:bodyPr wrap="square" rtlCol="0">
            <a:spAutoFit/>
          </a:bodyPr>
          <a:lstStyle/>
          <a:p>
            <a:pPr algn="just"/>
            <a:r>
              <a:rPr lang="en-US" sz="1400" dirty="0"/>
              <a:t>There is no maximum participation in terms of learners, the efficiency of learning and training and the </a:t>
            </a:r>
            <a:r>
              <a:rPr lang="en-US" sz="1400" dirty="0" err="1"/>
              <a:t>organisation</a:t>
            </a:r>
            <a:r>
              <a:rPr lang="en-US" sz="1400" dirty="0"/>
              <a:t> of the </a:t>
            </a:r>
            <a:r>
              <a:rPr lang="en-US" sz="1400" dirty="0" err="1"/>
              <a:t>programme</a:t>
            </a:r>
            <a:r>
              <a:rPr lang="en-US" sz="1400" dirty="0"/>
              <a:t> has to be taken into account when designing the blended intensive </a:t>
            </a:r>
            <a:r>
              <a:rPr lang="en-US" sz="1400" dirty="0" err="1"/>
              <a:t>programme</a:t>
            </a:r>
            <a:r>
              <a:rPr lang="en-US" sz="1400" dirty="0"/>
              <a:t>. </a:t>
            </a:r>
          </a:p>
          <a:p>
            <a:pPr algn="just"/>
            <a:r>
              <a:rPr lang="en-US" sz="1400" dirty="0"/>
              <a:t>As a guiding figure, under the Lifelong Learning </a:t>
            </a:r>
            <a:r>
              <a:rPr lang="en-US" sz="1400" dirty="0" err="1"/>
              <a:t>Programme</a:t>
            </a:r>
            <a:r>
              <a:rPr lang="en-US" sz="1400" dirty="0"/>
              <a:t>, the maximum number of students participating in an intensive </a:t>
            </a:r>
            <a:r>
              <a:rPr lang="en-US" sz="1400" dirty="0" err="1"/>
              <a:t>programme</a:t>
            </a:r>
            <a:r>
              <a:rPr lang="en-US" sz="1400" dirty="0"/>
              <a:t> was 60. </a:t>
            </a:r>
            <a:endParaRPr lang="it-IT" sz="1400" dirty="0"/>
          </a:p>
        </p:txBody>
      </p:sp>
      <p:sp>
        <p:nvSpPr>
          <p:cNvPr id="18" name="CasellaDiTesto 17"/>
          <p:cNvSpPr txBox="1"/>
          <p:nvPr/>
        </p:nvSpPr>
        <p:spPr>
          <a:xfrm>
            <a:off x="1195803" y="5244222"/>
            <a:ext cx="3777182" cy="369332"/>
          </a:xfrm>
          <a:prstGeom prst="rect">
            <a:avLst/>
          </a:prstGeom>
          <a:noFill/>
        </p:spPr>
        <p:txBody>
          <a:bodyPr wrap="square" rtlCol="0">
            <a:spAutoFit/>
          </a:bodyPr>
          <a:lstStyle/>
          <a:p>
            <a:r>
              <a:rPr lang="en-US" dirty="0"/>
              <a:t>Maximum numbers of participants</a:t>
            </a:r>
            <a:endParaRPr lang="it-IT" dirty="0">
              <a:solidFill>
                <a:srgbClr val="FF0000"/>
              </a:solidFill>
            </a:endParaRPr>
          </a:p>
        </p:txBody>
      </p:sp>
      <p:pic>
        <p:nvPicPr>
          <p:cNvPr id="3075" name="Picture 3" descr="Incoming exchange (guest students) | International programmes | University  of Groning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5803" y="3047642"/>
            <a:ext cx="2600325" cy="1762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714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481D366D-9C2E-4911-B6A0-E0177A6ED4FF}" type="slidenum">
              <a:rPr lang="it-IT" smtClean="0"/>
              <a:t>9</a:t>
            </a:fld>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788" y="174460"/>
            <a:ext cx="2527606" cy="1246952"/>
          </a:xfrm>
          <a:prstGeom prst="rect">
            <a:avLst/>
          </a:prstGeom>
        </p:spPr>
      </p:pic>
      <p:pic>
        <p:nvPicPr>
          <p:cNvPr id="16" name="Immagin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058" y="322323"/>
            <a:ext cx="3080730" cy="879984"/>
          </a:xfrm>
          <a:prstGeom prst="rect">
            <a:avLst/>
          </a:prstGeom>
        </p:spPr>
      </p:pic>
      <p:sp>
        <p:nvSpPr>
          <p:cNvPr id="17" name="Segnaposto testo 6"/>
          <p:cNvSpPr>
            <a:spLocks noGrp="1"/>
          </p:cNvSpPr>
          <p:nvPr>
            <p:ph type="body" sz="quarter" idx="3"/>
          </p:nvPr>
        </p:nvSpPr>
        <p:spPr>
          <a:xfrm>
            <a:off x="1195803" y="1821883"/>
            <a:ext cx="10058401" cy="606183"/>
          </a:xfrm>
        </p:spPr>
        <p:txBody>
          <a:bodyPr/>
          <a:lstStyle/>
          <a:p>
            <a:r>
              <a:rPr lang="it-IT" b="1" dirty="0" err="1">
                <a:solidFill>
                  <a:srgbClr val="FF0000"/>
                </a:solidFill>
              </a:rPr>
              <a:t>BlendeD</a:t>
            </a:r>
            <a:r>
              <a:rPr lang="it-IT" b="1" dirty="0">
                <a:solidFill>
                  <a:srgbClr val="FF0000"/>
                </a:solidFill>
              </a:rPr>
              <a:t> Intensive </a:t>
            </a:r>
            <a:r>
              <a:rPr lang="it-IT" b="1" dirty="0" err="1">
                <a:solidFill>
                  <a:srgbClr val="FF0000"/>
                </a:solidFill>
              </a:rPr>
              <a:t>Programmes</a:t>
            </a:r>
            <a:r>
              <a:rPr lang="it-IT" b="1" dirty="0">
                <a:solidFill>
                  <a:srgbClr val="FF0000"/>
                </a:solidFill>
              </a:rPr>
              <a:t>: MINIMUM REQUIREMENTS</a:t>
            </a:r>
            <a:endParaRPr lang="it-IT" dirty="0"/>
          </a:p>
        </p:txBody>
      </p:sp>
      <p:sp>
        <p:nvSpPr>
          <p:cNvPr id="21" name="CasellaDiTesto 20"/>
          <p:cNvSpPr txBox="1"/>
          <p:nvPr/>
        </p:nvSpPr>
        <p:spPr>
          <a:xfrm>
            <a:off x="1195803" y="2466718"/>
            <a:ext cx="3913659" cy="369332"/>
          </a:xfrm>
          <a:prstGeom prst="rect">
            <a:avLst/>
          </a:prstGeom>
          <a:noFill/>
        </p:spPr>
        <p:txBody>
          <a:bodyPr wrap="square" rtlCol="0">
            <a:spAutoFit/>
          </a:bodyPr>
          <a:lstStyle/>
          <a:p>
            <a:r>
              <a:rPr lang="en-US" dirty="0"/>
              <a:t>Virtual component</a:t>
            </a:r>
            <a:endParaRPr lang="it-IT" dirty="0">
              <a:solidFill>
                <a:srgbClr val="FF0000"/>
              </a:solidFill>
            </a:endParaRPr>
          </a:p>
        </p:txBody>
      </p:sp>
      <p:sp>
        <p:nvSpPr>
          <p:cNvPr id="14" name="CasellaDiTesto 13"/>
          <p:cNvSpPr txBox="1"/>
          <p:nvPr/>
        </p:nvSpPr>
        <p:spPr>
          <a:xfrm>
            <a:off x="5447730" y="2413038"/>
            <a:ext cx="6543191" cy="1200329"/>
          </a:xfrm>
          <a:prstGeom prst="rect">
            <a:avLst/>
          </a:prstGeom>
          <a:noFill/>
        </p:spPr>
        <p:txBody>
          <a:bodyPr wrap="square" rtlCol="0">
            <a:spAutoFit/>
          </a:bodyPr>
          <a:lstStyle/>
          <a:p>
            <a:r>
              <a:rPr lang="en-US" dirty="0"/>
              <a:t>The virtual component must bring the learners together online to work </a:t>
            </a:r>
            <a:r>
              <a:rPr lang="en-US" dirty="0">
                <a:solidFill>
                  <a:srgbClr val="FF0000"/>
                </a:solidFill>
              </a:rPr>
              <a:t>collectively and simultaneously </a:t>
            </a:r>
            <a:r>
              <a:rPr lang="en-US" dirty="0"/>
              <a:t>on specific assignments that are integrated in the blended intensive </a:t>
            </a:r>
            <a:r>
              <a:rPr lang="en-US" dirty="0" err="1"/>
              <a:t>programme</a:t>
            </a:r>
            <a:r>
              <a:rPr lang="en-US" dirty="0"/>
              <a:t> and count towards the overall learning outcomes.</a:t>
            </a:r>
            <a:endParaRPr lang="it-IT" sz="1400" dirty="0"/>
          </a:p>
        </p:txBody>
      </p:sp>
      <p:sp>
        <p:nvSpPr>
          <p:cNvPr id="10" name="CasellaDiTesto 9"/>
          <p:cNvSpPr txBox="1"/>
          <p:nvPr/>
        </p:nvSpPr>
        <p:spPr>
          <a:xfrm>
            <a:off x="1195803" y="3630733"/>
            <a:ext cx="3777182" cy="369332"/>
          </a:xfrm>
          <a:prstGeom prst="rect">
            <a:avLst/>
          </a:prstGeom>
          <a:noFill/>
        </p:spPr>
        <p:txBody>
          <a:bodyPr wrap="square" rtlCol="0">
            <a:spAutoFit/>
          </a:bodyPr>
          <a:lstStyle/>
          <a:p>
            <a:r>
              <a:rPr lang="en-US" dirty="0"/>
              <a:t>Students &amp; Staff</a:t>
            </a:r>
            <a:endParaRPr lang="it-IT" dirty="0">
              <a:solidFill>
                <a:srgbClr val="FF0000"/>
              </a:solidFill>
            </a:endParaRPr>
          </a:p>
        </p:txBody>
      </p:sp>
      <p:sp>
        <p:nvSpPr>
          <p:cNvPr id="11" name="CasellaDiTesto 10"/>
          <p:cNvSpPr txBox="1"/>
          <p:nvPr/>
        </p:nvSpPr>
        <p:spPr>
          <a:xfrm>
            <a:off x="5447730" y="4794748"/>
            <a:ext cx="6368045" cy="646331"/>
          </a:xfrm>
          <a:prstGeom prst="rect">
            <a:avLst/>
          </a:prstGeom>
          <a:noFill/>
        </p:spPr>
        <p:txBody>
          <a:bodyPr wrap="square" rtlCol="0">
            <a:spAutoFit/>
          </a:bodyPr>
          <a:lstStyle/>
          <a:p>
            <a:r>
              <a:rPr lang="en-US" dirty="0"/>
              <a:t>In a BIP the combined virtual and physical components must award </a:t>
            </a:r>
            <a:r>
              <a:rPr lang="en-US" b="1" dirty="0">
                <a:solidFill>
                  <a:srgbClr val="FF0000"/>
                </a:solidFill>
              </a:rPr>
              <a:t>a minimum of 3 ECTS </a:t>
            </a:r>
            <a:r>
              <a:rPr lang="en-US" dirty="0"/>
              <a:t>credits for students.</a:t>
            </a:r>
            <a:endParaRPr lang="it-IT" sz="1400" dirty="0"/>
          </a:p>
        </p:txBody>
      </p:sp>
      <p:sp>
        <p:nvSpPr>
          <p:cNvPr id="12" name="CasellaDiTesto 11"/>
          <p:cNvSpPr txBox="1"/>
          <p:nvPr/>
        </p:nvSpPr>
        <p:spPr>
          <a:xfrm>
            <a:off x="1264041" y="4905113"/>
            <a:ext cx="3777182" cy="369332"/>
          </a:xfrm>
          <a:prstGeom prst="rect">
            <a:avLst/>
          </a:prstGeom>
          <a:noFill/>
        </p:spPr>
        <p:txBody>
          <a:bodyPr wrap="square" rtlCol="0">
            <a:spAutoFit/>
          </a:bodyPr>
          <a:lstStyle/>
          <a:p>
            <a:r>
              <a:rPr lang="en-US" dirty="0"/>
              <a:t>Workload</a:t>
            </a:r>
            <a:endParaRPr lang="it-IT" dirty="0">
              <a:solidFill>
                <a:srgbClr val="FF0000"/>
              </a:solidFill>
            </a:endParaRPr>
          </a:p>
        </p:txBody>
      </p:sp>
      <p:sp>
        <p:nvSpPr>
          <p:cNvPr id="18" name="CasellaDiTesto 17"/>
          <p:cNvSpPr txBox="1"/>
          <p:nvPr/>
        </p:nvSpPr>
        <p:spPr>
          <a:xfrm>
            <a:off x="5447729" y="3676899"/>
            <a:ext cx="6368045" cy="646331"/>
          </a:xfrm>
          <a:prstGeom prst="rect">
            <a:avLst/>
          </a:prstGeom>
          <a:noFill/>
        </p:spPr>
        <p:txBody>
          <a:bodyPr wrap="square" rtlCol="0">
            <a:spAutoFit/>
          </a:bodyPr>
          <a:lstStyle/>
          <a:p>
            <a:r>
              <a:rPr lang="en-US" dirty="0"/>
              <a:t>The group of participants can be composed of students and staff (learners) in the same BIP. </a:t>
            </a:r>
            <a:endParaRPr lang="it-IT" sz="1400" dirty="0"/>
          </a:p>
        </p:txBody>
      </p:sp>
      <p:pic>
        <p:nvPicPr>
          <p:cNvPr id="3" name="Immagine 2"/>
          <p:cNvPicPr>
            <a:picLocks noChangeAspect="1"/>
          </p:cNvPicPr>
          <p:nvPr/>
        </p:nvPicPr>
        <p:blipFill>
          <a:blip r:embed="rId4"/>
          <a:stretch>
            <a:fillRect/>
          </a:stretch>
        </p:blipFill>
        <p:spPr>
          <a:xfrm>
            <a:off x="3219674" y="2518501"/>
            <a:ext cx="1889788" cy="1058281"/>
          </a:xfrm>
          <a:prstGeom prst="rect">
            <a:avLst/>
          </a:prstGeom>
        </p:spPr>
      </p:pic>
    </p:spTree>
    <p:extLst>
      <p:ext uri="{BB962C8B-B14F-4D97-AF65-F5344CB8AC3E}">
        <p14:creationId xmlns:p14="http://schemas.microsoft.com/office/powerpoint/2010/main" val="696048280"/>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224ffea-49cd-4700-9eee-e6fd160cd81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E9CE079615D884A940FCB6663749814" ma:contentTypeVersion="15" ma:contentTypeDescription="Create a new document." ma:contentTypeScope="" ma:versionID="01bba1a3e4d8484ff60c5ca9c9a009d1">
  <xsd:schema xmlns:xsd="http://www.w3.org/2001/XMLSchema" xmlns:xs="http://www.w3.org/2001/XMLSchema" xmlns:p="http://schemas.microsoft.com/office/2006/metadata/properties" xmlns:ns3="d543374b-509c-4350-a5c8-3c1bd8055ec5" xmlns:ns4="c224ffea-49cd-4700-9eee-e6fd160cd816" targetNamespace="http://schemas.microsoft.com/office/2006/metadata/properties" ma:root="true" ma:fieldsID="d37a65dbca3f41d352ec8a2d60f94621" ns3:_="" ns4:_="">
    <xsd:import namespace="d543374b-509c-4350-a5c8-3c1bd8055ec5"/>
    <xsd:import namespace="c224ffea-49cd-4700-9eee-e6fd160cd81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AutoKeyPoints" minOccurs="0"/>
                <xsd:element ref="ns4:MediaServiceKeyPoints"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43374b-509c-4350-a5c8-3c1bd8055ec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24ffea-49cd-4700-9eee-e6fd160cd81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1036B5-9348-4029-ABF5-B7452818493E}">
  <ds:schemaRefs>
    <ds:schemaRef ds:uri="c224ffea-49cd-4700-9eee-e6fd160cd816"/>
    <ds:schemaRef ds:uri="http://schemas.microsoft.com/office/2006/documentManagement/types"/>
    <ds:schemaRef ds:uri="http://purl.org/dc/elements/1.1/"/>
    <ds:schemaRef ds:uri="http://purl.org/dc/terms/"/>
    <ds:schemaRef ds:uri="http://www.w3.org/XML/1998/namespace"/>
    <ds:schemaRef ds:uri="http://purl.org/dc/dcmitype/"/>
    <ds:schemaRef ds:uri="http://schemas.openxmlformats.org/package/2006/metadata/core-properties"/>
    <ds:schemaRef ds:uri="d543374b-509c-4350-a5c8-3c1bd8055ec5"/>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0DFCC47F-CA41-4407-B98B-6078ED5D92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43374b-509c-4350-a5c8-3c1bd8055ec5"/>
    <ds:schemaRef ds:uri="c224ffea-49cd-4700-9eee-e6fd160cd8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DB56A8-853E-47C5-96AB-78AFDAFFF4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1203</TotalTime>
  <Words>2343</Words>
  <Application>Microsoft Macintosh PowerPoint</Application>
  <PresentationFormat>Widescreen</PresentationFormat>
  <Paragraphs>164</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Calibri</vt:lpstr>
      <vt:lpstr>Calibri Light</vt:lpstr>
      <vt:lpstr>Wingdings</vt:lpstr>
      <vt:lpstr>Retrospettivo</vt:lpstr>
      <vt:lpstr>European Universities for EU projects (EU4EU)</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Universities for EU projects (EU4EU)</dc:title>
  <dc:creator>Gaetano &amp; Valentina</dc:creator>
  <cp:lastModifiedBy>Francesca Zotta</cp:lastModifiedBy>
  <cp:revision>40</cp:revision>
  <dcterms:created xsi:type="dcterms:W3CDTF">2023-06-03T13:57:29Z</dcterms:created>
  <dcterms:modified xsi:type="dcterms:W3CDTF">2023-06-06T07:29:33Z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0x0101003E9CE079615D884A940FCB6663749814</vt:lpwstr>
  </property>
</Properties>
</file>