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orient="horz" pos="346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3149"/>
    <a:srgbClr val="001065"/>
    <a:srgbClr val="50197C"/>
    <a:srgbClr val="8A258D"/>
    <a:srgbClr val="C23899"/>
    <a:srgbClr val="F752A0"/>
    <a:srgbClr val="242E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7026"/>
  </p:normalViewPr>
  <p:slideViewPr>
    <p:cSldViewPr snapToGrid="0" snapToObjects="1">
      <p:cViewPr varScale="1">
        <p:scale>
          <a:sx n="150" d="100"/>
          <a:sy n="150" d="100"/>
        </p:scale>
        <p:origin x="608" y="168"/>
      </p:cViewPr>
      <p:guideLst>
        <p:guide orient="horz" pos="3748"/>
        <p:guide orient="horz" pos="346"/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D6F831-3F46-A041-957A-AE7DC9CE5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AEB4036-A11D-6945-8AC2-256F9AA5A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E2C5AA-F9E7-4040-896F-88F46A71B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57E10B-BD13-8342-A338-38B6E9B4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368AEC-222A-0D4D-919A-CF4155EBE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09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C7F35E-F1DF-8848-AACD-70FC55E2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B51772-C40C-6C41-A55D-F1E7FA1CF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209956-4493-444B-BCF5-95A05CC2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F5C829-56DF-C044-A574-896DC06A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77A73D-D1C8-974A-B31F-2223E10F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24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6FD32D9-5BEB-4D4D-BB7A-66B15A19C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D98D38-14DC-C044-B733-05F5409EF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38B434-6CF4-2749-A9C9-52515E25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48F54E-0962-5B41-8EA9-3E0570E77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9A5EA2-06B9-284A-A6D2-83EEB17E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73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0B428D-6043-E746-865A-F95CACD94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0FEEBD-19E5-C54E-A794-1411B6951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B6977F-65BD-0947-81C2-C29870DC4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128593-355C-5248-B4E0-44AC518F0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F72898-8765-1545-9F01-CE8CC31E0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85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BD959A-E37B-4246-852E-1DB8587B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045AC8-B752-A746-8A28-5921A2C3E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4F0C4F-6972-564B-BBD8-3E4B14A5F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7FAB66-BA52-F846-8449-3FDE2A89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D8B301-5751-F146-8BE1-D1C99D6A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19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819F6-CDAC-5640-94FA-CD1B8C8A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AB17D7-AE2B-484E-9657-36E1F9F5E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E261CD1-D7BB-5741-9154-AAA608AC9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B8E8EA-BAC1-C141-B48C-0AC668BEB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270BAF-9DB2-0D4A-8F22-5D208727F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F4A2F7-F3DB-344E-BD51-CC938EDE2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66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2824B4-0BA4-3F4C-94C1-533687EC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E60792-717D-BF4B-B276-2B8CA0470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BD830A-0F83-3D41-B943-0AED01109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F16569B-4695-744B-AB49-301833C21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374F16-2583-5245-914A-EC3E643D0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4A1F1F7-3E8B-2245-8005-B6C3625F7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6FF425D-8336-404B-9DF6-317CD7D6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418F961-3292-7641-B7C8-C333FF49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27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A74641-AD1E-DE4A-A99B-5975E8351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D562836-44A8-6644-8407-FF476BE99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AA5B026-6F64-9645-9AF8-8FF722AE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B5480DC-9DBD-CD43-9D5D-C6658A43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87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8E5300-C892-884A-8DB3-7877C081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9C452CA-7797-814F-91AA-EE2474A4D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E51553-02A0-4A45-B8F4-95A29F321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34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6EE71B-EDA9-5D41-8743-24CC9C1A3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F2CAA3-9C6A-814A-93D9-B32F44A31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1EFF9C-6FE3-E846-8817-82A6F38E9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565FBA-2F3F-AF43-A922-D1FA71F6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DBD4D6-DE81-7B47-A5C3-599433B3B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3F2FB3-7382-6544-BDA0-0C19669E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34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7DB3C3-BD27-9D4D-BF41-33D63B7B8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7E416EB-AB3D-AE4D-BEE8-3C3AFB554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9FFD50B-ED51-454F-9866-AE6399AFC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4A2832-A0F3-024B-B391-732191F42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5C6F9E-3508-C848-81C0-6D984A2D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E5D7BC-1847-D646-8969-845F7EFC8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17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7E918FA-A1BD-E444-9E46-3223916B0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F3D774-8843-A941-8B84-3116AADE2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0F181B-6D64-7846-9871-38672C8804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00C5E-6147-6C47-9550-08E1DCC368AB}" type="datetimeFigureOut">
              <a:rPr lang="it-IT" smtClean="0"/>
              <a:t>31/05/23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48178D-C128-364E-9A1F-B4E09C48E4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2F1EB6-465F-7947-B9B8-4100FD92B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28FF1-0AF8-4541-9A50-435EC4296D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03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onia.urbano@eu4eu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6DB75-0649-3D43-A09F-244F62079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2389" y="948329"/>
            <a:ext cx="5404022" cy="2387600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242E45"/>
                </a:solidFill>
                <a:latin typeface="Helvetica" pitchFamily="2" charset="0"/>
              </a:rPr>
              <a:t>ITALIAN</a:t>
            </a:r>
            <a:br>
              <a:rPr lang="it-IT" b="1" dirty="0">
                <a:solidFill>
                  <a:srgbClr val="242E45"/>
                </a:solidFill>
                <a:latin typeface="Helvetica" pitchFamily="2" charset="0"/>
              </a:rPr>
            </a:br>
            <a:r>
              <a:rPr lang="it-IT" b="1" dirty="0">
                <a:solidFill>
                  <a:srgbClr val="242E45"/>
                </a:solidFill>
                <a:latin typeface="Helvetica" pitchFamily="2" charset="0"/>
              </a:rPr>
              <a:t>CONSORTIUM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2B53E4-ACDC-1245-9A49-C146442B3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2389" y="3563440"/>
            <a:ext cx="4324865" cy="1655762"/>
          </a:xfrm>
        </p:spPr>
        <p:txBody>
          <a:bodyPr/>
          <a:lstStyle/>
          <a:p>
            <a:pPr algn="l"/>
            <a:r>
              <a:rPr lang="it-IT" dirty="0">
                <a:solidFill>
                  <a:srgbClr val="242E45"/>
                </a:solidFill>
                <a:latin typeface="Helvetica" pitchFamily="2" charset="0"/>
              </a:rPr>
              <a:t>EU4EU Staff </a:t>
            </a:r>
            <a:r>
              <a:rPr lang="it-IT" dirty="0" err="1">
                <a:solidFill>
                  <a:srgbClr val="242E45"/>
                </a:solidFill>
                <a:latin typeface="Helvetica" pitchFamily="2" charset="0"/>
              </a:rPr>
              <a:t>Mobility</a:t>
            </a:r>
            <a:endParaRPr lang="it-IT" dirty="0">
              <a:solidFill>
                <a:srgbClr val="242E45"/>
              </a:solidFill>
              <a:latin typeface="Helvetica" pitchFamily="2" charset="0"/>
            </a:endParaRPr>
          </a:p>
          <a:p>
            <a:pPr algn="l"/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Krakow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, 07-08-09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June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2023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5EE59C4-6C16-914E-8B97-3E05EED0C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335" y="5434574"/>
            <a:ext cx="1231216" cy="46248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BF7283EE-7ACB-5D48-99DF-A95A7AE62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321" y="5375220"/>
            <a:ext cx="2014785" cy="57473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FD62AAC-E8E1-0648-8CC7-EE23098299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965" y="1258921"/>
            <a:ext cx="3807940" cy="380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959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DAB46E8-5FAB-2948-AEF8-3164D78F4DC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11A92C-BDEE-484C-B67B-D6B5968F29FB}"/>
              </a:ext>
            </a:extLst>
          </p:cNvPr>
          <p:cNvSpPr/>
          <p:nvPr/>
        </p:nvSpPr>
        <p:spPr>
          <a:xfrm>
            <a:off x="1298947" y="359305"/>
            <a:ext cx="79346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How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were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these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results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achieved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8696206-0099-604B-842E-99991D16F094}"/>
              </a:ext>
            </a:extLst>
          </p:cNvPr>
          <p:cNvSpPr/>
          <p:nvPr/>
        </p:nvSpPr>
        <p:spPr>
          <a:xfrm>
            <a:off x="2128681" y="3331652"/>
            <a:ext cx="793463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Through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Good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 Management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Practices</a:t>
            </a:r>
            <a:endParaRPr lang="it-IT" sz="3000" b="1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0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Through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Communication</a:t>
            </a: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34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1901027-7EA3-CB46-A1FE-91CB6D3EC82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2E45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11A92C-BDEE-484C-B67B-D6B5968F29FB}"/>
              </a:ext>
            </a:extLst>
          </p:cNvPr>
          <p:cNvSpPr/>
          <p:nvPr/>
        </p:nvSpPr>
        <p:spPr>
          <a:xfrm>
            <a:off x="1298947" y="359305"/>
            <a:ext cx="79346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b="1" dirty="0" err="1">
                <a:solidFill>
                  <a:schemeClr val="bg1"/>
                </a:solidFill>
                <a:latin typeface="Helvetica" pitchFamily="2" charset="0"/>
              </a:rPr>
              <a:t>Good</a:t>
            </a:r>
            <a:r>
              <a:rPr lang="it-IT" sz="6000" b="1" dirty="0">
                <a:solidFill>
                  <a:schemeClr val="bg1"/>
                </a:solidFill>
                <a:latin typeface="Helvetica" pitchFamily="2" charset="0"/>
              </a:rPr>
              <a:t> Management </a:t>
            </a:r>
            <a:r>
              <a:rPr lang="it-IT" sz="6000" b="1" dirty="0" err="1">
                <a:solidFill>
                  <a:schemeClr val="bg1"/>
                </a:solidFill>
                <a:latin typeface="Helvetica" pitchFamily="2" charset="0"/>
              </a:rPr>
              <a:t>Practices</a:t>
            </a:r>
            <a:endParaRPr lang="it-IT" sz="6000" b="1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it-IT" sz="3000" dirty="0" err="1">
                <a:solidFill>
                  <a:schemeClr val="bg1"/>
                </a:solidFill>
                <a:latin typeface="Helvetica" pitchFamily="2" charset="0"/>
              </a:rPr>
              <a:t>Good</a:t>
            </a:r>
            <a:r>
              <a:rPr lang="it-IT" sz="3000" dirty="0">
                <a:solidFill>
                  <a:schemeClr val="bg1"/>
                </a:solidFill>
                <a:latin typeface="Helvetica" pitchFamily="2" charset="0"/>
              </a:rPr>
              <a:t> Management </a:t>
            </a:r>
            <a:r>
              <a:rPr lang="it-IT" sz="3000" dirty="0" err="1">
                <a:solidFill>
                  <a:schemeClr val="bg1"/>
                </a:solidFill>
                <a:latin typeface="Helvetica" pitchFamily="2" charset="0"/>
              </a:rPr>
              <a:t>practises</a:t>
            </a:r>
            <a:r>
              <a:rPr lang="it-IT" sz="3000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3000" dirty="0" err="1">
                <a:solidFill>
                  <a:schemeClr val="bg1"/>
                </a:solidFill>
                <a:latin typeface="Helvetica" pitchFamily="2" charset="0"/>
              </a:rPr>
              <a:t>used</a:t>
            </a:r>
            <a:r>
              <a:rPr lang="it-IT" sz="3000" dirty="0">
                <a:solidFill>
                  <a:schemeClr val="bg1"/>
                </a:solidFill>
                <a:latin typeface="Helvetica" pitchFamily="2" charset="0"/>
              </a:rPr>
              <a:t> are: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8696206-0099-604B-842E-99991D16F094}"/>
              </a:ext>
            </a:extLst>
          </p:cNvPr>
          <p:cNvSpPr/>
          <p:nvPr/>
        </p:nvSpPr>
        <p:spPr>
          <a:xfrm>
            <a:off x="2128681" y="3390374"/>
            <a:ext cx="793463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b="1" dirty="0" err="1">
                <a:solidFill>
                  <a:schemeClr val="bg1"/>
                </a:solidFill>
                <a:latin typeface="Helvetica" pitchFamily="2" charset="0"/>
              </a:rPr>
              <a:t>Constant</a:t>
            </a:r>
            <a:r>
              <a:rPr lang="it-IT" sz="30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3000" b="1" dirty="0" err="1">
                <a:solidFill>
                  <a:schemeClr val="bg1"/>
                </a:solidFill>
                <a:latin typeface="Helvetica" pitchFamily="2" charset="0"/>
              </a:rPr>
              <a:t>support</a:t>
            </a:r>
            <a:r>
              <a:rPr lang="it-IT" sz="30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for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students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at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all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stages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of the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Programme</a:t>
            </a:r>
            <a:endParaRPr lang="it-IT" sz="3000" dirty="0">
              <a:solidFill>
                <a:schemeClr val="bg1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chemeClr val="bg1"/>
                </a:solidFill>
                <a:latin typeface="Helvetica" pitchFamily="2" charset="0"/>
              </a:rPr>
              <a:t>Consistency</a:t>
            </a:r>
            <a:r>
              <a:rPr lang="it-IT" sz="2800" b="1" dirty="0">
                <a:solidFill>
                  <a:schemeClr val="bg1"/>
                </a:solidFill>
                <a:latin typeface="Helvetica" pitchFamily="2" charset="0"/>
              </a:rPr>
              <a:t> of the </a:t>
            </a:r>
            <a:r>
              <a:rPr lang="it-IT" sz="2800" b="1" dirty="0" err="1">
                <a:solidFill>
                  <a:schemeClr val="bg1"/>
                </a:solidFill>
                <a:latin typeface="Helvetica" pitchFamily="2" charset="0"/>
              </a:rPr>
              <a:t>procedures</a:t>
            </a:r>
            <a:r>
              <a:rPr lang="it-IT" sz="28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2800" b="1" dirty="0">
                <a:solidFill>
                  <a:schemeClr val="bg1"/>
                </a:solidFill>
                <a:latin typeface="Helvetica Light" panose="020B0403020202020204" pitchFamily="34" charset="0"/>
              </a:rPr>
              <a:t>to be </a:t>
            </a:r>
            <a:r>
              <a:rPr lang="it-IT" sz="2800" b="1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carried</a:t>
            </a:r>
            <a:r>
              <a:rPr lang="it-IT" sz="2800" b="1" dirty="0">
                <a:solidFill>
                  <a:schemeClr val="bg1"/>
                </a:solidFill>
                <a:latin typeface="Helvetica Light" panose="020B0403020202020204" pitchFamily="34" charset="0"/>
              </a:rPr>
              <a:t> out in </a:t>
            </a:r>
            <a:r>
              <a:rPr lang="it-IT" sz="2800" b="1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accordance</a:t>
            </a:r>
            <a:r>
              <a:rPr lang="it-IT" sz="2800" b="1" dirty="0">
                <a:solidFill>
                  <a:schemeClr val="bg1"/>
                </a:solidFill>
                <a:latin typeface="Helvetica Light" panose="020B0403020202020204" pitchFamily="34" charset="0"/>
              </a:rPr>
              <a:t> with the Call for Application</a:t>
            </a:r>
            <a:endParaRPr lang="it-IT" sz="280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82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1901027-7EA3-CB46-A1FE-91CB6D3EC82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11A92C-BDEE-484C-B67B-D6B5968F29FB}"/>
              </a:ext>
            </a:extLst>
          </p:cNvPr>
          <p:cNvSpPr/>
          <p:nvPr/>
        </p:nvSpPr>
        <p:spPr>
          <a:xfrm>
            <a:off x="1298947" y="359305"/>
            <a:ext cx="79346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Communication</a:t>
            </a:r>
            <a:endParaRPr lang="it-IT" sz="6000" b="1" dirty="0">
              <a:solidFill>
                <a:srgbClr val="242E45"/>
              </a:solidFill>
              <a:latin typeface="Helvetica" pitchFamily="2" charset="0"/>
            </a:endParaRPr>
          </a:p>
          <a:p>
            <a:r>
              <a:rPr lang="it-IT" sz="3000" dirty="0">
                <a:solidFill>
                  <a:srgbClr val="242E45"/>
                </a:solidFill>
                <a:latin typeface="Helvetica" pitchFamily="2" charset="0"/>
              </a:rPr>
              <a:t>How </a:t>
            </a:r>
            <a:r>
              <a:rPr lang="it-IT" sz="3000" dirty="0" err="1">
                <a:solidFill>
                  <a:srgbClr val="242E45"/>
                </a:solidFill>
                <a:latin typeface="Helvetica" pitchFamily="2" charset="0"/>
              </a:rPr>
              <a:t>does</a:t>
            </a:r>
            <a:r>
              <a:rPr lang="it-IT" sz="3000" dirty="0">
                <a:solidFill>
                  <a:srgbClr val="242E45"/>
                </a:solidFill>
                <a:latin typeface="Helvetica" pitchFamily="2" charset="0"/>
              </a:rPr>
              <a:t> the </a:t>
            </a:r>
            <a:r>
              <a:rPr lang="it-IT" sz="3000" dirty="0" err="1">
                <a:solidFill>
                  <a:srgbClr val="242E45"/>
                </a:solidFill>
                <a:latin typeface="Helvetica" pitchFamily="2" charset="0"/>
              </a:rPr>
              <a:t>Italian</a:t>
            </a:r>
            <a:r>
              <a:rPr lang="it-IT" sz="3000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3000" dirty="0" err="1">
                <a:solidFill>
                  <a:srgbClr val="242E45"/>
                </a:solidFill>
                <a:latin typeface="Helvetica" pitchFamily="2" charset="0"/>
              </a:rPr>
              <a:t>Consortium</a:t>
            </a:r>
            <a:r>
              <a:rPr lang="it-IT" sz="3000" dirty="0">
                <a:solidFill>
                  <a:srgbClr val="242E45"/>
                </a:solidFill>
                <a:latin typeface="Helvetica" pitchFamily="2" charset="0"/>
              </a:rPr>
              <a:t> use </a:t>
            </a:r>
            <a:r>
              <a:rPr lang="it-IT" sz="3000" dirty="0" err="1">
                <a:solidFill>
                  <a:srgbClr val="242E45"/>
                </a:solidFill>
                <a:latin typeface="Helvetica" pitchFamily="2" charset="0"/>
              </a:rPr>
              <a:t>Internal</a:t>
            </a:r>
            <a:r>
              <a:rPr lang="it-IT" sz="3000" dirty="0">
                <a:solidFill>
                  <a:srgbClr val="242E45"/>
                </a:solidFill>
                <a:latin typeface="Helvetica" pitchFamily="2" charset="0"/>
              </a:rPr>
              <a:t> Project </a:t>
            </a:r>
            <a:r>
              <a:rPr lang="it-IT" sz="3000" dirty="0" err="1">
                <a:solidFill>
                  <a:srgbClr val="242E45"/>
                </a:solidFill>
                <a:latin typeface="Helvetica" pitchFamily="2" charset="0"/>
              </a:rPr>
              <a:t>Communication</a:t>
            </a:r>
            <a:r>
              <a:rPr lang="it-IT" sz="3000" dirty="0">
                <a:solidFill>
                  <a:srgbClr val="242E45"/>
                </a:solidFill>
                <a:latin typeface="Helvetica" pitchFamily="2" charset="0"/>
              </a:rPr>
              <a:t>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8696206-0099-604B-842E-99991D16F094}"/>
              </a:ext>
            </a:extLst>
          </p:cNvPr>
          <p:cNvSpPr/>
          <p:nvPr/>
        </p:nvSpPr>
        <p:spPr>
          <a:xfrm>
            <a:off x="2128681" y="3193154"/>
            <a:ext cx="793463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Through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the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speed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 of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communication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via 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email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and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telephone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with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students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and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all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Universities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in the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consortium</a:t>
            </a:r>
            <a:endParaRPr lang="it-IT" sz="30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Through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clarity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of information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provided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to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students</a:t>
            </a: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71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1901027-7EA3-CB46-A1FE-91CB6D3EC82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11A92C-BDEE-484C-B67B-D6B5968F29FB}"/>
              </a:ext>
            </a:extLst>
          </p:cNvPr>
          <p:cNvSpPr/>
          <p:nvPr/>
        </p:nvSpPr>
        <p:spPr>
          <a:xfrm>
            <a:off x="1298947" y="359305"/>
            <a:ext cx="7934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b="1" dirty="0" err="1">
                <a:solidFill>
                  <a:schemeClr val="bg1"/>
                </a:solidFill>
                <a:latin typeface="Helvetica" pitchFamily="2" charset="0"/>
              </a:rPr>
              <a:t>Strenghts</a:t>
            </a:r>
            <a:endParaRPr lang="it-IT" sz="60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8696206-0099-604B-842E-99991D16F094}"/>
              </a:ext>
            </a:extLst>
          </p:cNvPr>
          <p:cNvSpPr/>
          <p:nvPr/>
        </p:nvSpPr>
        <p:spPr>
          <a:xfrm>
            <a:off x="2128681" y="2500657"/>
            <a:ext cx="793463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chemeClr val="bg1"/>
                </a:solidFill>
                <a:latin typeface="Helvetica" pitchFamily="2" charset="0"/>
              </a:rPr>
              <a:t>Strong Knowledge of the </a:t>
            </a:r>
            <a:r>
              <a:rPr lang="it-IT" sz="3000" b="1" dirty="0" err="1">
                <a:solidFill>
                  <a:schemeClr val="bg1"/>
                </a:solidFill>
                <a:latin typeface="Helvetica" pitchFamily="2" charset="0"/>
              </a:rPr>
              <a:t>Programme</a:t>
            </a:r>
            <a:r>
              <a:rPr lang="it-IT" sz="30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3000" b="1" dirty="0" err="1">
                <a:solidFill>
                  <a:schemeClr val="bg1"/>
                </a:solidFill>
                <a:latin typeface="Helvetica" pitchFamily="2" charset="0"/>
              </a:rPr>
              <a:t>at</a:t>
            </a:r>
            <a:r>
              <a:rPr lang="it-IT" sz="30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3000" b="1" dirty="0" err="1">
                <a:solidFill>
                  <a:schemeClr val="bg1"/>
                </a:solidFill>
                <a:latin typeface="Helvetica" pitchFamily="2" charset="0"/>
              </a:rPr>
              <a:t>national</a:t>
            </a:r>
            <a:r>
              <a:rPr lang="it-IT" sz="30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3000" b="1" dirty="0" err="1">
                <a:solidFill>
                  <a:schemeClr val="bg1"/>
                </a:solidFill>
                <a:latin typeface="Helvetica" pitchFamily="2" charset="0"/>
              </a:rPr>
              <a:t>level</a:t>
            </a:r>
            <a:r>
              <a:rPr lang="it-IT" sz="3000" b="1" dirty="0">
                <a:solidFill>
                  <a:schemeClr val="bg1"/>
                </a:solidFill>
                <a:latin typeface="Helvetica" pitchFamily="2" charset="0"/>
              </a:rPr>
              <a:t>,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through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a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dissemination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network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between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EuGen</a:t>
            </a:r>
            <a:r>
              <a:rPr lang="it-IT" sz="3000" dirty="0">
                <a:solidFill>
                  <a:schemeClr val="bg1"/>
                </a:solidFill>
                <a:latin typeface="Helvetica Light" panose="020B0403020202020204" pitchFamily="34" charset="0"/>
              </a:rPr>
              <a:t> and Partner </a:t>
            </a:r>
            <a:r>
              <a:rPr lang="it-IT" sz="300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Universities</a:t>
            </a:r>
            <a:endParaRPr lang="it-IT" sz="3000" dirty="0">
              <a:solidFill>
                <a:schemeClr val="bg1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bg1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chemeClr val="bg1"/>
                </a:solidFill>
                <a:latin typeface="Helvetica" pitchFamily="2" charset="0"/>
              </a:rPr>
              <a:t>Efficient</a:t>
            </a:r>
            <a:r>
              <a:rPr lang="it-IT" sz="28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it-IT" sz="2800" b="1" dirty="0" err="1">
                <a:solidFill>
                  <a:schemeClr val="bg1"/>
                </a:solidFill>
                <a:latin typeface="Helvetica" pitchFamily="2" charset="0"/>
              </a:rPr>
              <a:t>Programme</a:t>
            </a:r>
            <a:r>
              <a:rPr lang="it-IT" sz="2800" b="1" dirty="0">
                <a:solidFill>
                  <a:schemeClr val="bg1"/>
                </a:solidFill>
                <a:latin typeface="Helvetica" pitchFamily="2" charset="0"/>
              </a:rPr>
              <a:t> Management </a:t>
            </a:r>
            <a:r>
              <a:rPr lang="it-IT" sz="2800" b="1" dirty="0">
                <a:solidFill>
                  <a:schemeClr val="bg1"/>
                </a:solidFill>
                <a:latin typeface="Helvetica Light" panose="020B0403020202020204" pitchFamily="34" charset="0"/>
              </a:rPr>
              <a:t>of the National </a:t>
            </a:r>
            <a:r>
              <a:rPr lang="it-IT" sz="2800" b="1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Consortium</a:t>
            </a:r>
            <a:endParaRPr lang="it-IT" sz="280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21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B11A92C-BDEE-484C-B67B-D6B5968F29FB}"/>
              </a:ext>
            </a:extLst>
          </p:cNvPr>
          <p:cNvSpPr/>
          <p:nvPr/>
        </p:nvSpPr>
        <p:spPr>
          <a:xfrm>
            <a:off x="1298947" y="359305"/>
            <a:ext cx="79346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"/>
              </a:spcBef>
            </a:pP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What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needs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to be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improved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8696206-0099-604B-842E-99991D16F094}"/>
              </a:ext>
            </a:extLst>
          </p:cNvPr>
          <p:cNvSpPr/>
          <p:nvPr/>
        </p:nvSpPr>
        <p:spPr>
          <a:xfrm>
            <a:off x="1707807" y="2534525"/>
            <a:ext cx="87763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The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shared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communication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strategy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between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EuGen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and Partner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Universities</a:t>
            </a:r>
            <a:endParaRPr lang="it-IT" sz="30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Create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greater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involvement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of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all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Consortium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Partner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Universities</a:t>
            </a:r>
            <a:endParaRPr lang="it-IT" sz="2800" b="1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b="1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Increase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the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number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of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scholarships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to be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awarded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in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order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to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meet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the high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student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demand</a:t>
            </a: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94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B11A92C-BDEE-484C-B67B-D6B5968F29FB}"/>
              </a:ext>
            </a:extLst>
          </p:cNvPr>
          <p:cNvSpPr/>
          <p:nvPr/>
        </p:nvSpPr>
        <p:spPr>
          <a:xfrm>
            <a:off x="1298947" y="359305"/>
            <a:ext cx="7934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"/>
              </a:spcBef>
            </a:pP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How?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8696206-0099-604B-842E-99991D16F094}"/>
              </a:ext>
            </a:extLst>
          </p:cNvPr>
          <p:cNvSpPr/>
          <p:nvPr/>
        </p:nvSpPr>
        <p:spPr>
          <a:xfrm>
            <a:off x="1707807" y="2576859"/>
            <a:ext cx="877638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Requesting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funds from the National Agency to cover more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scholarship</a:t>
            </a:r>
            <a:endParaRPr lang="it-IT" sz="30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Possibility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of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awarding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EU4EU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traineeships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through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funds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available</a:t>
            </a:r>
            <a:r>
              <a:rPr lang="it-IT" sz="2800" b="1" dirty="0">
                <a:solidFill>
                  <a:srgbClr val="242E45"/>
                </a:solidFill>
                <a:latin typeface="Helvetica Light" panose="020B0403020202020204" pitchFamily="34" charset="0"/>
              </a:rPr>
              <a:t> to Partner </a:t>
            </a:r>
            <a:r>
              <a:rPr lang="it-IT" sz="2800" b="1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Universities</a:t>
            </a: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46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6DB75-0649-3D43-A09F-244F62079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6722" y="393168"/>
            <a:ext cx="5404022" cy="2620965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rgbClr val="242E45"/>
                </a:solidFill>
                <a:latin typeface="Helvetica" pitchFamily="2" charset="0"/>
              </a:rPr>
              <a:t>THANK YOU FOR YOUR</a:t>
            </a:r>
            <a:br>
              <a:rPr lang="it-IT" b="1" dirty="0">
                <a:solidFill>
                  <a:srgbClr val="242E45"/>
                </a:solidFill>
                <a:latin typeface="Helvetica" pitchFamily="2" charset="0"/>
              </a:rPr>
            </a:br>
            <a:r>
              <a:rPr lang="it-IT" b="1" dirty="0">
                <a:solidFill>
                  <a:srgbClr val="242E45"/>
                </a:solidFill>
                <a:latin typeface="Helvetica" pitchFamily="2" charset="0"/>
              </a:rPr>
              <a:t>ATTENTION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2B53E4-ACDC-1245-9A49-C146442B3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6722" y="3147220"/>
            <a:ext cx="5404022" cy="61436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it-IT" sz="3200" dirty="0">
                <a:solidFill>
                  <a:srgbClr val="242E45"/>
                </a:solidFill>
                <a:latin typeface="Helvetica" pitchFamily="2" charset="0"/>
              </a:rPr>
              <a:t>Tonia </a:t>
            </a:r>
            <a:r>
              <a:rPr lang="it-IT" sz="3200" b="1" dirty="0">
                <a:solidFill>
                  <a:srgbClr val="242E45"/>
                </a:solidFill>
                <a:latin typeface="Helvetica" pitchFamily="2" charset="0"/>
              </a:rPr>
              <a:t>URBANO</a:t>
            </a:r>
            <a:r>
              <a:rPr lang="it-IT" sz="3200" dirty="0">
                <a:solidFill>
                  <a:srgbClr val="242E45"/>
                </a:solidFill>
                <a:latin typeface="Helvetica Light" panose="020B0403020202020204" pitchFamily="34" charset="0"/>
              </a:rPr>
              <a:t> - Project </a:t>
            </a:r>
            <a:r>
              <a:rPr lang="it-IT" sz="32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Officer</a:t>
            </a:r>
            <a:endParaRPr lang="it-IT" sz="3200" dirty="0">
              <a:solidFill>
                <a:srgbClr val="242E45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5EE59C4-6C16-914E-8B97-3E05EED0C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983" y="5497370"/>
            <a:ext cx="1272464" cy="477981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6D6BE8E0-B2D9-7243-8C91-7FD5BAC40487}"/>
              </a:ext>
            </a:extLst>
          </p:cNvPr>
          <p:cNvSpPr/>
          <p:nvPr/>
        </p:nvSpPr>
        <p:spPr>
          <a:xfrm>
            <a:off x="0" y="0"/>
            <a:ext cx="1695965" cy="6858000"/>
          </a:xfrm>
          <a:prstGeom prst="rect">
            <a:avLst/>
          </a:prstGeom>
          <a:solidFill>
            <a:srgbClr val="242E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FD62AAC-E8E1-0648-8CC7-EE23098299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965" y="555362"/>
            <a:ext cx="2884502" cy="2884502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3558F0B4-110C-A241-80AB-08205554C209}"/>
              </a:ext>
            </a:extLst>
          </p:cNvPr>
          <p:cNvSpPr/>
          <p:nvPr/>
        </p:nvSpPr>
        <p:spPr>
          <a:xfrm>
            <a:off x="5444085" y="3838651"/>
            <a:ext cx="29979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tonia.urbano@eu4eu.org</a:t>
            </a:r>
            <a:endParaRPr lang="it-IT" sz="20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+39 3312063418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1719384-8FDD-A44C-B0F1-3AD83570B681}"/>
              </a:ext>
            </a:extLst>
          </p:cNvPr>
          <p:cNvSpPr/>
          <p:nvPr/>
        </p:nvSpPr>
        <p:spPr>
          <a:xfrm>
            <a:off x="7167042" y="5413194"/>
            <a:ext cx="14985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eu-gen.org</a:t>
            </a:r>
            <a:endParaRPr lang="it-IT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r>
              <a:rPr lang="it-IT" dirty="0">
                <a:solidFill>
                  <a:srgbClr val="242E45"/>
                </a:solidFill>
                <a:latin typeface="Helvetica Light" panose="020B0403020202020204" pitchFamily="34" charset="0"/>
              </a:rPr>
              <a:t>eu4eu.org</a:t>
            </a:r>
          </a:p>
        </p:txBody>
      </p:sp>
    </p:spTree>
    <p:extLst>
      <p:ext uri="{BB962C8B-B14F-4D97-AF65-F5344CB8AC3E}">
        <p14:creationId xmlns:p14="http://schemas.microsoft.com/office/powerpoint/2010/main" val="25728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CF3A6EF-96A3-DF4A-A60F-EE271986F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809" y="1678697"/>
            <a:ext cx="8472101" cy="4759228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5A89654-2223-114B-BF37-AD806E98275C}"/>
              </a:ext>
            </a:extLst>
          </p:cNvPr>
          <p:cNvSpPr/>
          <p:nvPr/>
        </p:nvSpPr>
        <p:spPr>
          <a:xfrm>
            <a:off x="3049859" y="36211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EU4EU ITALY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184760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6D959D4-1335-7C4C-AB5E-DB9FAD68A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334" y="1961472"/>
            <a:ext cx="7271951" cy="441826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663FC181-3C0D-F742-BEED-6E0076C7DB9D}"/>
              </a:ext>
            </a:extLst>
          </p:cNvPr>
          <p:cNvSpPr/>
          <p:nvPr/>
        </p:nvSpPr>
        <p:spPr>
          <a:xfrm>
            <a:off x="3097428" y="408514"/>
            <a:ext cx="60033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Signed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up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students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who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get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the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scholarship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409690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663FC181-3C0D-F742-BEED-6E0076C7DB9D}"/>
              </a:ext>
            </a:extLst>
          </p:cNvPr>
          <p:cNvSpPr/>
          <p:nvPr/>
        </p:nvSpPr>
        <p:spPr>
          <a:xfrm>
            <a:off x="3097428" y="408514"/>
            <a:ext cx="60033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Matching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per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University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2021-2022</a:t>
            </a:r>
            <a:endParaRPr lang="it-IT" sz="40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99C760-6B44-0D4D-9BD5-01561F850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665" y="1747740"/>
            <a:ext cx="7562850" cy="467846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F8730528-353A-E24D-AD0D-44525DD3D632}"/>
              </a:ext>
            </a:extLst>
          </p:cNvPr>
          <p:cNvSpPr/>
          <p:nvPr/>
        </p:nvSpPr>
        <p:spPr>
          <a:xfrm>
            <a:off x="3563094" y="2152648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36</a:t>
            </a:r>
            <a:endParaRPr lang="it-IT" sz="15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8A431BB-BDE6-8842-8BF7-1D9E037D4DAC}"/>
              </a:ext>
            </a:extLst>
          </p:cNvPr>
          <p:cNvSpPr/>
          <p:nvPr/>
        </p:nvSpPr>
        <p:spPr>
          <a:xfrm>
            <a:off x="4113428" y="2821515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24</a:t>
            </a:r>
            <a:endParaRPr lang="it-IT" sz="150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184A64B-0B8F-4348-AF9F-7074A85A65BF}"/>
              </a:ext>
            </a:extLst>
          </p:cNvPr>
          <p:cNvSpPr/>
          <p:nvPr/>
        </p:nvSpPr>
        <p:spPr>
          <a:xfrm>
            <a:off x="4680694" y="3035870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20</a:t>
            </a:r>
            <a:endParaRPr lang="it-IT" sz="15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CD31652-7E93-334C-9F39-2A82CEF9E4B6}"/>
              </a:ext>
            </a:extLst>
          </p:cNvPr>
          <p:cNvSpPr/>
          <p:nvPr/>
        </p:nvSpPr>
        <p:spPr>
          <a:xfrm>
            <a:off x="5247960" y="3035869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20</a:t>
            </a:r>
            <a:endParaRPr lang="it-IT" sz="1500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36773BB-BFF5-DF42-881F-43C5F377C506}"/>
              </a:ext>
            </a:extLst>
          </p:cNvPr>
          <p:cNvSpPr/>
          <p:nvPr/>
        </p:nvSpPr>
        <p:spPr>
          <a:xfrm>
            <a:off x="5815226" y="3265185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16</a:t>
            </a:r>
            <a:endParaRPr lang="it-IT" sz="150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E7FC808-02C7-FE40-B1FC-41681E5FE0E8}"/>
              </a:ext>
            </a:extLst>
          </p:cNvPr>
          <p:cNvSpPr/>
          <p:nvPr/>
        </p:nvSpPr>
        <p:spPr>
          <a:xfrm>
            <a:off x="6365560" y="3713203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8</a:t>
            </a:r>
            <a:endParaRPr lang="it-IT" sz="15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E36DB4A-BC04-804B-9748-D9C6A2F31FC6}"/>
              </a:ext>
            </a:extLst>
          </p:cNvPr>
          <p:cNvSpPr/>
          <p:nvPr/>
        </p:nvSpPr>
        <p:spPr>
          <a:xfrm>
            <a:off x="6915893" y="3823985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6</a:t>
            </a:r>
            <a:endParaRPr lang="it-IT" sz="150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D2D8700-52E2-3745-9074-3F712A977B5A}"/>
              </a:ext>
            </a:extLst>
          </p:cNvPr>
          <p:cNvSpPr/>
          <p:nvPr/>
        </p:nvSpPr>
        <p:spPr>
          <a:xfrm>
            <a:off x="7483160" y="3925387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4</a:t>
            </a:r>
            <a:endParaRPr lang="it-IT" sz="150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91CA852D-EEBE-2A40-8B18-2F4F86527D74}"/>
              </a:ext>
            </a:extLst>
          </p:cNvPr>
          <p:cNvSpPr/>
          <p:nvPr/>
        </p:nvSpPr>
        <p:spPr>
          <a:xfrm>
            <a:off x="8041960" y="4103903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1</a:t>
            </a:r>
            <a:endParaRPr lang="it-IT" sz="1500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F8EA840D-1B44-2347-9F3F-25AA6CB10C6E}"/>
              </a:ext>
            </a:extLst>
          </p:cNvPr>
          <p:cNvSpPr/>
          <p:nvPr/>
        </p:nvSpPr>
        <p:spPr>
          <a:xfrm>
            <a:off x="8600760" y="4111371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1</a:t>
            </a:r>
            <a:endParaRPr lang="it-IT" sz="1500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AF9DC7BB-0951-CC45-8815-D419F1FEF11E}"/>
              </a:ext>
            </a:extLst>
          </p:cNvPr>
          <p:cNvSpPr/>
          <p:nvPr/>
        </p:nvSpPr>
        <p:spPr>
          <a:xfrm>
            <a:off x="9129239" y="4103903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0</a:t>
            </a: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46588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663FC181-3C0D-F742-BEED-6E0076C7DB9D}"/>
              </a:ext>
            </a:extLst>
          </p:cNvPr>
          <p:cNvSpPr/>
          <p:nvPr/>
        </p:nvSpPr>
        <p:spPr>
          <a:xfrm>
            <a:off x="3097428" y="408514"/>
            <a:ext cx="60033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Matching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per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University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2022-2023</a:t>
            </a:r>
            <a:endParaRPr lang="it-IT" sz="40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567C997-625C-514C-8E5B-D5BFA3C88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761" y="1714365"/>
            <a:ext cx="7584657" cy="4679683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F16341B4-1277-6845-B321-D1A781062D4D}"/>
              </a:ext>
            </a:extLst>
          </p:cNvPr>
          <p:cNvSpPr/>
          <p:nvPr/>
        </p:nvSpPr>
        <p:spPr>
          <a:xfrm>
            <a:off x="3554627" y="2144181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67</a:t>
            </a:r>
            <a:endParaRPr lang="it-IT" sz="15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80640AF-F95B-8B4E-93C9-3366FE1FEC47}"/>
              </a:ext>
            </a:extLst>
          </p:cNvPr>
          <p:cNvSpPr/>
          <p:nvPr/>
        </p:nvSpPr>
        <p:spPr>
          <a:xfrm>
            <a:off x="4073956" y="3035868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37</a:t>
            </a:r>
            <a:endParaRPr lang="it-IT" sz="150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3AC1163-6073-9443-AC8C-111F4526F4A6}"/>
              </a:ext>
            </a:extLst>
          </p:cNvPr>
          <p:cNvSpPr/>
          <p:nvPr/>
        </p:nvSpPr>
        <p:spPr>
          <a:xfrm>
            <a:off x="4573489" y="3418300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24</a:t>
            </a:r>
            <a:endParaRPr lang="it-IT" sz="15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1E0E104-41BB-124E-827D-17C5919B3246}"/>
              </a:ext>
            </a:extLst>
          </p:cNvPr>
          <p:cNvSpPr/>
          <p:nvPr/>
        </p:nvSpPr>
        <p:spPr>
          <a:xfrm>
            <a:off x="5083369" y="3899184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8</a:t>
            </a:r>
            <a:endParaRPr lang="it-IT" sz="1500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605FD71-FD60-A240-9ABD-79F46904E5D8}"/>
              </a:ext>
            </a:extLst>
          </p:cNvPr>
          <p:cNvSpPr/>
          <p:nvPr/>
        </p:nvSpPr>
        <p:spPr>
          <a:xfrm>
            <a:off x="5594914" y="4053302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3</a:t>
            </a:r>
            <a:endParaRPr lang="it-IT" sz="150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195637E1-0607-2A43-9F34-EDCAF62938C9}"/>
              </a:ext>
            </a:extLst>
          </p:cNvPr>
          <p:cNvSpPr/>
          <p:nvPr/>
        </p:nvSpPr>
        <p:spPr>
          <a:xfrm>
            <a:off x="6110006" y="4078702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2</a:t>
            </a:r>
            <a:endParaRPr lang="it-IT" sz="15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5150C6A-6BA6-9C4F-819F-B7625564002B}"/>
              </a:ext>
            </a:extLst>
          </p:cNvPr>
          <p:cNvSpPr/>
          <p:nvPr/>
        </p:nvSpPr>
        <p:spPr>
          <a:xfrm>
            <a:off x="6621551" y="4112569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1</a:t>
            </a:r>
            <a:endParaRPr lang="it-IT" sz="150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C4FF3023-0205-DC40-8A68-FDF2AB4A7DD4}"/>
              </a:ext>
            </a:extLst>
          </p:cNvPr>
          <p:cNvSpPr/>
          <p:nvPr/>
        </p:nvSpPr>
        <p:spPr>
          <a:xfrm>
            <a:off x="7170495" y="4111371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0</a:t>
            </a:r>
            <a:endParaRPr lang="it-IT" sz="150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A4729E98-F6D4-634D-9DAD-67CBA5EE05F2}"/>
              </a:ext>
            </a:extLst>
          </p:cNvPr>
          <p:cNvSpPr/>
          <p:nvPr/>
        </p:nvSpPr>
        <p:spPr>
          <a:xfrm>
            <a:off x="8110591" y="4111371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0</a:t>
            </a:r>
            <a:endParaRPr lang="it-IT" sz="1500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A44B0E4-5B94-7948-94D1-49CF80720B6E}"/>
              </a:ext>
            </a:extLst>
          </p:cNvPr>
          <p:cNvSpPr/>
          <p:nvPr/>
        </p:nvSpPr>
        <p:spPr>
          <a:xfrm>
            <a:off x="8600760" y="4111371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0</a:t>
            </a:r>
            <a:endParaRPr lang="it-IT" sz="1500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B6D19BD-0356-5C40-94F5-5B1D4056F8A9}"/>
              </a:ext>
            </a:extLst>
          </p:cNvPr>
          <p:cNvSpPr/>
          <p:nvPr/>
        </p:nvSpPr>
        <p:spPr>
          <a:xfrm>
            <a:off x="9129239" y="4103903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0</a:t>
            </a:r>
            <a:endParaRPr lang="it-IT" sz="1500" dirty="0"/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7C7E1797-56EC-2F4E-9B46-50F5635875A6}"/>
              </a:ext>
            </a:extLst>
          </p:cNvPr>
          <p:cNvSpPr/>
          <p:nvPr/>
        </p:nvSpPr>
        <p:spPr>
          <a:xfrm>
            <a:off x="7626715" y="4111371"/>
            <a:ext cx="41623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 dirty="0">
                <a:solidFill>
                  <a:srgbClr val="242E45"/>
                </a:solidFill>
                <a:latin typeface="Helvetica" pitchFamily="2" charset="0"/>
              </a:rPr>
              <a:t>0</a:t>
            </a: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3742514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663FC181-3C0D-F742-BEED-6E0076C7DB9D}"/>
              </a:ext>
            </a:extLst>
          </p:cNvPr>
          <p:cNvSpPr/>
          <p:nvPr/>
        </p:nvSpPr>
        <p:spPr>
          <a:xfrm>
            <a:off x="2475814" y="408514"/>
            <a:ext cx="72403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Survey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statistics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by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students</a:t>
            </a:r>
            <a:endParaRPr lang="it-IT" sz="4000" b="1" dirty="0">
              <a:solidFill>
                <a:srgbClr val="242E45"/>
              </a:solidFill>
              <a:latin typeface="Helvetica" pitchFamily="2" charset="0"/>
            </a:endParaRPr>
          </a:p>
          <a:p>
            <a:pPr algn="ctr"/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In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terms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of </a:t>
            </a:r>
            <a:r>
              <a:rPr lang="it-IT" sz="2000" b="1" dirty="0" err="1">
                <a:solidFill>
                  <a:srgbClr val="242E45"/>
                </a:solidFill>
                <a:latin typeface="Helvetica" pitchFamily="2" charset="0"/>
              </a:rPr>
              <a:t>satisfaction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of the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programme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:</a:t>
            </a:r>
          </a:p>
          <a:p>
            <a:pPr algn="ctr"/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Are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you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satisfied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with the EU4EU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project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?</a:t>
            </a:r>
            <a:endParaRPr lang="it-IT" sz="40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6562595-6206-9A44-8B76-CF4ACDCDD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950" y="1689618"/>
            <a:ext cx="5005917" cy="4678733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A8F6041E-821E-C44D-BAB3-761A0B475381}"/>
              </a:ext>
            </a:extLst>
          </p:cNvPr>
          <p:cNvSpPr/>
          <p:nvPr/>
        </p:nvSpPr>
        <p:spPr>
          <a:xfrm>
            <a:off x="1363135" y="3013057"/>
            <a:ext cx="287867" cy="287867"/>
          </a:xfrm>
          <a:prstGeom prst="rect">
            <a:avLst/>
          </a:prstGeom>
          <a:solidFill>
            <a:srgbClr val="F752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C83242B-5FB9-6845-8941-582311824DCF}"/>
              </a:ext>
            </a:extLst>
          </p:cNvPr>
          <p:cNvSpPr/>
          <p:nvPr/>
        </p:nvSpPr>
        <p:spPr>
          <a:xfrm>
            <a:off x="1363134" y="3563390"/>
            <a:ext cx="287867" cy="287867"/>
          </a:xfrm>
          <a:prstGeom prst="rect">
            <a:avLst/>
          </a:prstGeom>
          <a:solidFill>
            <a:srgbClr val="C23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312BEB6-0B50-D741-B54C-AD59F9599066}"/>
              </a:ext>
            </a:extLst>
          </p:cNvPr>
          <p:cNvSpPr/>
          <p:nvPr/>
        </p:nvSpPr>
        <p:spPr>
          <a:xfrm>
            <a:off x="1363134" y="4113724"/>
            <a:ext cx="287867" cy="287867"/>
          </a:xfrm>
          <a:prstGeom prst="rect">
            <a:avLst/>
          </a:prstGeom>
          <a:solidFill>
            <a:srgbClr val="8A2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4D1F60-2245-664E-90D4-7136D480C86B}"/>
              </a:ext>
            </a:extLst>
          </p:cNvPr>
          <p:cNvSpPr/>
          <p:nvPr/>
        </p:nvSpPr>
        <p:spPr>
          <a:xfrm>
            <a:off x="1363133" y="4664058"/>
            <a:ext cx="287867" cy="287867"/>
          </a:xfrm>
          <a:prstGeom prst="rect">
            <a:avLst/>
          </a:prstGeom>
          <a:solidFill>
            <a:srgbClr val="5019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FF9A793D-4FC4-BE43-88E6-9A7EA00A87D9}"/>
              </a:ext>
            </a:extLst>
          </p:cNvPr>
          <p:cNvSpPr/>
          <p:nvPr/>
        </p:nvSpPr>
        <p:spPr>
          <a:xfrm>
            <a:off x="1363133" y="5214391"/>
            <a:ext cx="287867" cy="287867"/>
          </a:xfrm>
          <a:prstGeom prst="rect">
            <a:avLst/>
          </a:prstGeom>
          <a:solidFill>
            <a:srgbClr val="001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73300D54-D124-3742-A232-1EE631D8A640}"/>
              </a:ext>
            </a:extLst>
          </p:cNvPr>
          <p:cNvSpPr/>
          <p:nvPr/>
        </p:nvSpPr>
        <p:spPr>
          <a:xfrm>
            <a:off x="1719720" y="2987713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Not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at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all</a:t>
            </a:r>
            <a:endParaRPr lang="it-IT" sz="160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004EA5A-0A49-6E43-A654-3737BEEBDD0B}"/>
              </a:ext>
            </a:extLst>
          </p:cNvPr>
          <p:cNvSpPr/>
          <p:nvPr/>
        </p:nvSpPr>
        <p:spPr>
          <a:xfrm>
            <a:off x="1719719" y="3542321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Not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much</a:t>
            </a:r>
            <a:endParaRPr lang="it-IT" sz="160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D5408C5-C91E-8E48-A19E-3FB8A1C4936D}"/>
              </a:ext>
            </a:extLst>
          </p:cNvPr>
          <p:cNvSpPr/>
          <p:nvPr/>
        </p:nvSpPr>
        <p:spPr>
          <a:xfrm>
            <a:off x="1719718" y="4087148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A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little</a:t>
            </a:r>
            <a:endParaRPr lang="it-IT" sz="1600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71D1C38-0948-2B47-B9CB-A563598B417B}"/>
              </a:ext>
            </a:extLst>
          </p:cNvPr>
          <p:cNvSpPr/>
          <p:nvPr/>
        </p:nvSpPr>
        <p:spPr>
          <a:xfrm>
            <a:off x="1719719" y="4634439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Quite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satisfied</a:t>
            </a:r>
            <a:endParaRPr lang="it-IT" sz="1600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13E794D-8AD3-3B4E-A85E-015CB8262879}"/>
              </a:ext>
            </a:extLst>
          </p:cNvPr>
          <p:cNvSpPr/>
          <p:nvPr/>
        </p:nvSpPr>
        <p:spPr>
          <a:xfrm>
            <a:off x="1719719" y="5189047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Very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satisfied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30000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7785663-0CA9-3440-BB3D-214E943FE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016" y="1688239"/>
            <a:ext cx="5050367" cy="4678695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663FC181-3C0D-F742-BEED-6E0076C7DB9D}"/>
              </a:ext>
            </a:extLst>
          </p:cNvPr>
          <p:cNvSpPr/>
          <p:nvPr/>
        </p:nvSpPr>
        <p:spPr>
          <a:xfrm>
            <a:off x="1885607" y="408514"/>
            <a:ext cx="84207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In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terms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of </a:t>
            </a:r>
            <a:r>
              <a:rPr lang="it-IT" sz="4000" b="1" dirty="0" err="1">
                <a:solidFill>
                  <a:srgbClr val="242E45"/>
                </a:solidFill>
                <a:latin typeface="Helvetica" pitchFamily="2" charset="0"/>
              </a:rPr>
              <a:t>Support</a:t>
            </a:r>
            <a:r>
              <a:rPr lang="it-IT" sz="4000" b="1" dirty="0">
                <a:solidFill>
                  <a:srgbClr val="242E45"/>
                </a:solidFill>
                <a:latin typeface="Helvetica" pitchFamily="2" charset="0"/>
              </a:rPr>
              <a:t> from the National Coordinator</a:t>
            </a:r>
          </a:p>
          <a:p>
            <a:pPr algn="ctr"/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Are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you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satisfied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with the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support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from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your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national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project</a:t>
            </a:r>
            <a:r>
              <a:rPr lang="it-IT" sz="2000" dirty="0">
                <a:solidFill>
                  <a:srgbClr val="242E45"/>
                </a:solidFill>
                <a:latin typeface="Helvetica Light" panose="020B0403020202020204" pitchFamily="34" charset="0"/>
              </a:rPr>
              <a:t> coordinator?</a:t>
            </a:r>
            <a:endParaRPr lang="it-IT" sz="2000" dirty="0">
              <a:latin typeface="Helvetica Light" panose="020B0403020202020204" pitchFamily="34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E8597E1-4847-E445-8E2F-F7849AE8E34A}"/>
              </a:ext>
            </a:extLst>
          </p:cNvPr>
          <p:cNvSpPr/>
          <p:nvPr/>
        </p:nvSpPr>
        <p:spPr>
          <a:xfrm>
            <a:off x="1363135" y="3013057"/>
            <a:ext cx="287867" cy="287867"/>
          </a:xfrm>
          <a:prstGeom prst="rect">
            <a:avLst/>
          </a:prstGeom>
          <a:solidFill>
            <a:srgbClr val="F752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14DE9B6-8336-4C42-B9AE-A78929EA387A}"/>
              </a:ext>
            </a:extLst>
          </p:cNvPr>
          <p:cNvSpPr/>
          <p:nvPr/>
        </p:nvSpPr>
        <p:spPr>
          <a:xfrm>
            <a:off x="1363134" y="3563390"/>
            <a:ext cx="287867" cy="287867"/>
          </a:xfrm>
          <a:prstGeom prst="rect">
            <a:avLst/>
          </a:prstGeom>
          <a:solidFill>
            <a:srgbClr val="C23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D036DB4-C585-C144-875F-BC6F6F078783}"/>
              </a:ext>
            </a:extLst>
          </p:cNvPr>
          <p:cNvSpPr/>
          <p:nvPr/>
        </p:nvSpPr>
        <p:spPr>
          <a:xfrm>
            <a:off x="1363134" y="4113724"/>
            <a:ext cx="287867" cy="287867"/>
          </a:xfrm>
          <a:prstGeom prst="rect">
            <a:avLst/>
          </a:prstGeom>
          <a:solidFill>
            <a:srgbClr val="8A2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5BD13E6-37A2-2341-A386-1D59C2EDADF5}"/>
              </a:ext>
            </a:extLst>
          </p:cNvPr>
          <p:cNvSpPr/>
          <p:nvPr/>
        </p:nvSpPr>
        <p:spPr>
          <a:xfrm>
            <a:off x="1363133" y="4664058"/>
            <a:ext cx="287867" cy="287867"/>
          </a:xfrm>
          <a:prstGeom prst="rect">
            <a:avLst/>
          </a:prstGeom>
          <a:solidFill>
            <a:srgbClr val="5019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4F396E5-6323-8044-85FE-F6170401A19E}"/>
              </a:ext>
            </a:extLst>
          </p:cNvPr>
          <p:cNvSpPr/>
          <p:nvPr/>
        </p:nvSpPr>
        <p:spPr>
          <a:xfrm>
            <a:off x="1363133" y="5214391"/>
            <a:ext cx="287867" cy="287867"/>
          </a:xfrm>
          <a:prstGeom prst="rect">
            <a:avLst/>
          </a:prstGeom>
          <a:solidFill>
            <a:srgbClr val="001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6B03999E-7109-6A42-8FFC-4F9C1CAAC707}"/>
              </a:ext>
            </a:extLst>
          </p:cNvPr>
          <p:cNvSpPr/>
          <p:nvPr/>
        </p:nvSpPr>
        <p:spPr>
          <a:xfrm>
            <a:off x="1719720" y="2987713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Not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at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all</a:t>
            </a:r>
            <a:endParaRPr lang="it-IT" sz="160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74593D7B-077A-F441-829F-9D6F1FD0E2DF}"/>
              </a:ext>
            </a:extLst>
          </p:cNvPr>
          <p:cNvSpPr/>
          <p:nvPr/>
        </p:nvSpPr>
        <p:spPr>
          <a:xfrm>
            <a:off x="1719719" y="3542321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Not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much</a:t>
            </a:r>
            <a:endParaRPr lang="it-IT" sz="16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280E0B2-E18B-8940-A21C-A7D2C8482BD3}"/>
              </a:ext>
            </a:extLst>
          </p:cNvPr>
          <p:cNvSpPr/>
          <p:nvPr/>
        </p:nvSpPr>
        <p:spPr>
          <a:xfrm>
            <a:off x="1719718" y="4087148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A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little</a:t>
            </a:r>
            <a:endParaRPr lang="it-IT" sz="160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0E6049D-5BEB-AC42-89F3-C050C6F2D208}"/>
              </a:ext>
            </a:extLst>
          </p:cNvPr>
          <p:cNvSpPr/>
          <p:nvPr/>
        </p:nvSpPr>
        <p:spPr>
          <a:xfrm>
            <a:off x="1719719" y="4634439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Quite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satisfied</a:t>
            </a:r>
            <a:endParaRPr lang="it-IT" sz="160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8834B79C-A33F-B442-8F20-896E8A238855}"/>
              </a:ext>
            </a:extLst>
          </p:cNvPr>
          <p:cNvSpPr/>
          <p:nvPr/>
        </p:nvSpPr>
        <p:spPr>
          <a:xfrm>
            <a:off x="1719719" y="5189047"/>
            <a:ext cx="19477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Very</a:t>
            </a:r>
            <a:r>
              <a:rPr lang="it-IT" sz="16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16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satisfied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55821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DBC325F8-FD1B-F344-958A-904E47FF8FBE}"/>
              </a:ext>
            </a:extLst>
          </p:cNvPr>
          <p:cNvSpPr/>
          <p:nvPr/>
        </p:nvSpPr>
        <p:spPr>
          <a:xfrm>
            <a:off x="2128681" y="1536174"/>
            <a:ext cx="79346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6000" dirty="0" err="1">
                <a:solidFill>
                  <a:srgbClr val="242E45"/>
                </a:solidFill>
                <a:latin typeface="Helvetica" pitchFamily="2" charset="0"/>
              </a:rPr>
              <a:t>What</a:t>
            </a:r>
            <a:r>
              <a:rPr lang="it-IT" sz="6000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dirty="0" err="1">
                <a:solidFill>
                  <a:srgbClr val="242E45"/>
                </a:solidFill>
                <a:latin typeface="Helvetica" pitchFamily="2" charset="0"/>
              </a:rPr>
              <a:t>is</a:t>
            </a:r>
            <a:r>
              <a:rPr lang="it-IT" sz="6000" dirty="0">
                <a:solidFill>
                  <a:srgbClr val="242E45"/>
                </a:solidFill>
                <a:latin typeface="Helvetica" pitchFamily="2" charset="0"/>
              </a:rPr>
              <a:t> the</a:t>
            </a:r>
          </a:p>
          <a:p>
            <a:pPr algn="ctr"/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main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difference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dirty="0" err="1">
                <a:solidFill>
                  <a:srgbClr val="242E45"/>
                </a:solidFill>
                <a:latin typeface="Helvetica" pitchFamily="2" charset="0"/>
              </a:rPr>
              <a:t>between</a:t>
            </a:r>
            <a:r>
              <a:rPr lang="it-IT" sz="6000" dirty="0">
                <a:solidFill>
                  <a:srgbClr val="242E45"/>
                </a:solidFill>
                <a:latin typeface="Helvetica" pitchFamily="2" charset="0"/>
              </a:rPr>
              <a:t> the</a:t>
            </a:r>
          </a:p>
          <a:p>
            <a:pPr algn="ctr"/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two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projects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?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256296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8499FBE-42C5-DF44-8B02-8DC1FCA7AB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CB11A92C-BDEE-484C-B67B-D6B5968F29FB}"/>
              </a:ext>
            </a:extLst>
          </p:cNvPr>
          <p:cNvSpPr/>
          <p:nvPr/>
        </p:nvSpPr>
        <p:spPr>
          <a:xfrm>
            <a:off x="1298947" y="359305"/>
            <a:ext cx="79346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Objectives</a:t>
            </a:r>
            <a:r>
              <a:rPr lang="it-IT" sz="6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6000" b="1" dirty="0" err="1">
                <a:solidFill>
                  <a:srgbClr val="242E45"/>
                </a:solidFill>
                <a:latin typeface="Helvetica" pitchFamily="2" charset="0"/>
              </a:rPr>
              <a:t>achieved</a:t>
            </a:r>
            <a:endParaRPr lang="it-IT" sz="6000" b="1" dirty="0">
              <a:solidFill>
                <a:srgbClr val="242E45"/>
              </a:solidFill>
              <a:latin typeface="Helvetica" pitchFamily="2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8696206-0099-604B-842E-99991D16F094}"/>
              </a:ext>
            </a:extLst>
          </p:cNvPr>
          <p:cNvSpPr/>
          <p:nvPr/>
        </p:nvSpPr>
        <p:spPr>
          <a:xfrm>
            <a:off x="2128681" y="2315991"/>
            <a:ext cx="793463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High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satisfaction</a:t>
            </a:r>
            <a:r>
              <a:rPr lang="it-IT" sz="30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with the </a:t>
            </a:r>
            <a:r>
              <a:rPr lang="it-IT" sz="3000" b="1" dirty="0" err="1">
                <a:solidFill>
                  <a:srgbClr val="242E45"/>
                </a:solidFill>
                <a:latin typeface="Helvetica" pitchFamily="2" charset="0"/>
              </a:rPr>
              <a:t>programme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by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students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who</a:t>
            </a:r>
            <a:r>
              <a:rPr lang="it-IT" sz="30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30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partecipated</a:t>
            </a:r>
            <a:endParaRPr lang="it-IT" sz="30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High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satisfaction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with the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support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provided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by the </a:t>
            </a: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Italian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National </a:t>
            </a: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Consortium</a:t>
            </a: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Growth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over the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years</a:t>
            </a:r>
            <a:r>
              <a:rPr lang="it-IT" sz="2800" b="1" dirty="0">
                <a:solidFill>
                  <a:srgbClr val="242E45"/>
                </a:solidFill>
                <a:latin typeface="Helvetica" pitchFamily="2" charset="0"/>
              </a:rPr>
              <a:t> 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in </a:t>
            </a: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terms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of </a:t>
            </a:r>
            <a:r>
              <a:rPr lang="it-IT" sz="2800" b="1" dirty="0" err="1">
                <a:solidFill>
                  <a:srgbClr val="242E45"/>
                </a:solidFill>
                <a:latin typeface="Helvetica" pitchFamily="2" charset="0"/>
              </a:rPr>
              <a:t>numbers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of </a:t>
            </a: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completed</a:t>
            </a:r>
            <a:r>
              <a:rPr lang="it-IT" sz="2800" dirty="0">
                <a:solidFill>
                  <a:srgbClr val="242E45"/>
                </a:solidFill>
                <a:latin typeface="Helvetica Light" panose="020B0403020202020204" pitchFamily="34" charset="0"/>
              </a:rPr>
              <a:t> </a:t>
            </a:r>
            <a:r>
              <a:rPr lang="it-IT" sz="2800" dirty="0" err="1">
                <a:solidFill>
                  <a:srgbClr val="242E45"/>
                </a:solidFill>
                <a:latin typeface="Helvetica Light" panose="020B0403020202020204" pitchFamily="34" charset="0"/>
              </a:rPr>
              <a:t>applications</a:t>
            </a:r>
            <a:endParaRPr lang="it-IT" sz="2800" dirty="0">
              <a:solidFill>
                <a:srgbClr val="242E45"/>
              </a:solidFill>
              <a:latin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56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352</Words>
  <Application>Microsoft Macintosh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Helvetica Light</vt:lpstr>
      <vt:lpstr>Tema di Office</vt:lpstr>
      <vt:lpstr>ITALIAN CONSORTIUM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THANK YOU FOR YOUR ATTENTION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 CONSORTIUM</dc:title>
  <dc:creator>Microsoft Office User</dc:creator>
  <cp:lastModifiedBy>Microsoft Office User</cp:lastModifiedBy>
  <cp:revision>16</cp:revision>
  <cp:lastPrinted>2023-05-31T12:58:45Z</cp:lastPrinted>
  <dcterms:created xsi:type="dcterms:W3CDTF">2023-05-31T09:56:30Z</dcterms:created>
  <dcterms:modified xsi:type="dcterms:W3CDTF">2023-05-31T13:08:27Z</dcterms:modified>
</cp:coreProperties>
</file>