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5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6.xml" ContentType="application/vnd.openxmlformats-officedocument.theme+xml"/>
  <Override PartName="/ppt/slideLayouts/slideLayout15.xml" ContentType="application/vnd.openxmlformats-officedocument.presentationml.slideLayout+xml"/>
  <Override PartName="/ppt/theme/theme7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trictFirstAndLastChars="0" saveSubsetFonts="1" autoCompressPictures="0">
  <p:sldMasterIdLst>
    <p:sldMasterId id="2147483648" r:id="rId1"/>
    <p:sldMasterId id="2147483687" r:id="rId2"/>
    <p:sldMasterId id="2147483680" r:id="rId3"/>
    <p:sldMasterId id="2147483650" r:id="rId4"/>
    <p:sldMasterId id="2147483682" r:id="rId5"/>
    <p:sldMasterId id="2147483670" r:id="rId6"/>
    <p:sldMasterId id="2147483693" r:id="rId7"/>
    <p:sldMasterId id="2147483689" r:id="rId8"/>
  </p:sldMasterIdLst>
  <p:notesMasterIdLst>
    <p:notesMasterId r:id="rId35"/>
  </p:notesMasterIdLst>
  <p:handoutMasterIdLst>
    <p:handoutMasterId r:id="rId36"/>
  </p:handoutMasterIdLst>
  <p:sldIdLst>
    <p:sldId id="256" r:id="rId9"/>
    <p:sldId id="314" r:id="rId10"/>
    <p:sldId id="274" r:id="rId11"/>
    <p:sldId id="323" r:id="rId12"/>
    <p:sldId id="324" r:id="rId13"/>
    <p:sldId id="312" r:id="rId14"/>
    <p:sldId id="326" r:id="rId15"/>
    <p:sldId id="313" r:id="rId16"/>
    <p:sldId id="327" r:id="rId17"/>
    <p:sldId id="305" r:id="rId18"/>
    <p:sldId id="338" r:id="rId19"/>
    <p:sldId id="329" r:id="rId20"/>
    <p:sldId id="330" r:id="rId21"/>
    <p:sldId id="331" r:id="rId22"/>
    <p:sldId id="335" r:id="rId23"/>
    <p:sldId id="336" r:id="rId24"/>
    <p:sldId id="337" r:id="rId25"/>
    <p:sldId id="339" r:id="rId26"/>
    <p:sldId id="340" r:id="rId27"/>
    <p:sldId id="341" r:id="rId28"/>
    <p:sldId id="342" r:id="rId29"/>
    <p:sldId id="343" r:id="rId30"/>
    <p:sldId id="344" r:id="rId31"/>
    <p:sldId id="345" r:id="rId32"/>
    <p:sldId id="346" r:id="rId33"/>
    <p:sldId id="347" r:id="rId34"/>
  </p:sldIdLst>
  <p:sldSz cx="24384000" cy="13716000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56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1pPr>
    <a:lvl2pPr marL="457200" algn="ctr" rtl="0" fontAlgn="base">
      <a:spcBef>
        <a:spcPct val="0"/>
      </a:spcBef>
      <a:spcAft>
        <a:spcPct val="0"/>
      </a:spcAft>
      <a:defRPr sz="56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2pPr>
    <a:lvl3pPr marL="914400" algn="ctr" rtl="0" fontAlgn="base">
      <a:spcBef>
        <a:spcPct val="0"/>
      </a:spcBef>
      <a:spcAft>
        <a:spcPct val="0"/>
      </a:spcAft>
      <a:defRPr sz="56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3pPr>
    <a:lvl4pPr marL="1371600" algn="ctr" rtl="0" fontAlgn="base">
      <a:spcBef>
        <a:spcPct val="0"/>
      </a:spcBef>
      <a:spcAft>
        <a:spcPct val="0"/>
      </a:spcAft>
      <a:defRPr sz="56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4pPr>
    <a:lvl5pPr marL="1828800" algn="ctr" rtl="0" fontAlgn="base">
      <a:spcBef>
        <a:spcPct val="0"/>
      </a:spcBef>
      <a:spcAft>
        <a:spcPct val="0"/>
      </a:spcAft>
      <a:defRPr sz="56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5pPr>
    <a:lvl6pPr marL="2286000" algn="l" defTabSz="457200" rtl="0" eaLnBrk="1" latinLnBrk="0" hangingPunct="1">
      <a:defRPr sz="56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6pPr>
    <a:lvl7pPr marL="2743200" algn="l" defTabSz="457200" rtl="0" eaLnBrk="1" latinLnBrk="0" hangingPunct="1">
      <a:defRPr sz="56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7pPr>
    <a:lvl8pPr marL="3200400" algn="l" defTabSz="457200" rtl="0" eaLnBrk="1" latinLnBrk="0" hangingPunct="1">
      <a:defRPr sz="56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8pPr>
    <a:lvl9pPr marL="3657600" algn="l" defTabSz="457200" rtl="0" eaLnBrk="1" latinLnBrk="0" hangingPunct="1">
      <a:defRPr sz="56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237">
          <p15:clr>
            <a:srgbClr val="A4A3A4"/>
          </p15:clr>
        </p15:guide>
        <p15:guide id="2" orient="horz" pos="4319">
          <p15:clr>
            <a:srgbClr val="A4A3A4"/>
          </p15:clr>
        </p15:guide>
        <p15:guide id="3" orient="horz" pos="1052">
          <p15:clr>
            <a:srgbClr val="A4A3A4"/>
          </p15:clr>
        </p15:guide>
        <p15:guide id="4" orient="horz" pos="8086">
          <p15:clr>
            <a:srgbClr val="A4A3A4"/>
          </p15:clr>
        </p15:guide>
        <p15:guide id="5" orient="horz" pos="513">
          <p15:clr>
            <a:srgbClr val="A4A3A4"/>
          </p15:clr>
        </p15:guide>
        <p15:guide id="6" orient="horz" pos="1832">
          <p15:clr>
            <a:srgbClr val="A4A3A4"/>
          </p15:clr>
        </p15:guide>
        <p15:guide id="7" orient="horz" pos="1410">
          <p15:clr>
            <a:srgbClr val="A4A3A4"/>
          </p15:clr>
        </p15:guide>
        <p15:guide id="8" orient="horz" pos="7591">
          <p15:clr>
            <a:srgbClr val="A4A3A4"/>
          </p15:clr>
        </p15:guide>
        <p15:guide id="9" pos="14316">
          <p15:clr>
            <a:srgbClr val="A4A3A4"/>
          </p15:clr>
        </p15:guide>
        <p15:guide id="10" pos="7681">
          <p15:clr>
            <a:srgbClr val="A4A3A4"/>
          </p15:clr>
        </p15:guide>
        <p15:guide id="11" pos="509">
          <p15:clr>
            <a:srgbClr val="A4A3A4"/>
          </p15:clr>
        </p15:guide>
        <p15:guide id="12" pos="14787">
          <p15:clr>
            <a:srgbClr val="A4A3A4"/>
          </p15:clr>
        </p15:guide>
        <p15:guide id="13" pos="101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1FF"/>
    <a:srgbClr val="0064DA"/>
    <a:srgbClr val="1E367A"/>
    <a:srgbClr val="005ADA"/>
    <a:srgbClr val="0060D8"/>
    <a:srgbClr val="E6E6E6"/>
    <a:srgbClr val="FFFFFF"/>
    <a:srgbClr val="F0F0F0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0105" autoAdjust="0"/>
    <p:restoredTop sz="94976" autoAdjust="0"/>
  </p:normalViewPr>
  <p:slideViewPr>
    <p:cSldViewPr snapToGrid="0" showGuides="1">
      <p:cViewPr varScale="1">
        <p:scale>
          <a:sx n="50" d="100"/>
          <a:sy n="50" d="100"/>
        </p:scale>
        <p:origin x="168" y="256"/>
      </p:cViewPr>
      <p:guideLst>
        <p:guide orient="horz" pos="2237"/>
        <p:guide orient="horz" pos="4319"/>
        <p:guide orient="horz" pos="1052"/>
        <p:guide orient="horz" pos="8086"/>
        <p:guide orient="horz" pos="513"/>
        <p:guide orient="horz" pos="1832"/>
        <p:guide orient="horz" pos="1410"/>
        <p:guide orient="horz" pos="7591"/>
        <p:guide pos="14316"/>
        <p:guide pos="7681"/>
        <p:guide pos="509"/>
        <p:guide pos="14787"/>
        <p:guide pos="101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theme" Target="theme/theme1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notesMaster" Target="notesMasters/notesMaster1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D68345-957B-9947-9EC7-F34584779CF1}" type="datetimeFigureOut">
              <a:t>1/6/23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798E2B-A82F-6245-B0B3-920D2554C03A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3302047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B97D59-71B2-E647-9BEF-A3123C0EFCC6}" type="datetimeFigureOut">
              <a:t>1/6/23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571EE7-C342-224A-A79C-8DB1069ABC0B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9849171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571EE7-C342-224A-A79C-8DB1069ABC0B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381031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Porta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947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1511300" y="12430629"/>
            <a:ext cx="720080" cy="635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2"/>
                </a:solidFill>
                <a:latin typeface="Barlow Medium"/>
                <a:cs typeface="Barlow Medium"/>
              </a:defRPr>
            </a:lvl1pPr>
          </a:lstStyle>
          <a:p>
            <a:fld id="{12C81D87-8AF4-FD4E-93C8-94577A779CED}" type="slidenum">
              <a:rPr lang="es-ES"/>
              <a:pPr/>
              <a:t>‹Nº›</a:t>
            </a:fld>
            <a:endParaRPr lang="es-ES"/>
          </a:p>
        </p:txBody>
      </p:sp>
      <p:sp>
        <p:nvSpPr>
          <p:cNvPr id="4" name="Título 1"/>
          <p:cNvSpPr>
            <a:spLocks noGrp="1"/>
          </p:cNvSpPr>
          <p:nvPr>
            <p:ph type="title" hasCustomPrompt="1"/>
          </p:nvPr>
        </p:nvSpPr>
        <p:spPr>
          <a:xfrm>
            <a:off x="1606550" y="814388"/>
            <a:ext cx="21097875" cy="1819460"/>
          </a:xfrm>
          <a:prstGeom prst="rect">
            <a:avLst/>
          </a:prstGeom>
        </p:spPr>
        <p:txBody>
          <a:bodyPr anchor="t"/>
          <a:lstStyle>
            <a:lvl1pPr>
              <a:defRPr sz="5600" b="0" spc="150">
                <a:solidFill>
                  <a:schemeClr val="accent1"/>
                </a:solidFill>
                <a:latin typeface="Barlow Medium"/>
                <a:cs typeface="Barlow Medium"/>
              </a:defRPr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76241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S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659313" y="3551238"/>
            <a:ext cx="10153971" cy="12795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000" b="1">
                <a:solidFill>
                  <a:schemeClr val="accent1"/>
                </a:solidFill>
                <a:latin typeface="Barlow Medium"/>
                <a:cs typeface="Barlow Medium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1659313" y="5146674"/>
            <a:ext cx="10153971" cy="5704726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rgbClr val="455A64"/>
                </a:solidFill>
                <a:latin typeface="Barlow Regular"/>
                <a:cs typeface="Barlow Regular"/>
              </a:defRPr>
            </a:lvl1pPr>
            <a:lvl2pPr>
              <a:defRPr sz="3600">
                <a:solidFill>
                  <a:srgbClr val="455A64"/>
                </a:solidFill>
                <a:latin typeface="Barlow Regular"/>
                <a:cs typeface="Barlow Regular"/>
              </a:defRPr>
            </a:lvl2pPr>
            <a:lvl3pPr>
              <a:defRPr sz="3600">
                <a:solidFill>
                  <a:srgbClr val="455A64"/>
                </a:solidFill>
                <a:latin typeface="Barlow Regular"/>
                <a:cs typeface="Barlow Regular"/>
              </a:defRPr>
            </a:lvl3pPr>
            <a:lvl4pPr>
              <a:defRPr sz="3600">
                <a:solidFill>
                  <a:srgbClr val="455A64"/>
                </a:solidFill>
                <a:latin typeface="Barlow Regular"/>
                <a:cs typeface="Barlow Regular"/>
              </a:defRPr>
            </a:lvl4pPr>
            <a:lvl5pPr>
              <a:defRPr sz="3600">
                <a:solidFill>
                  <a:srgbClr val="455A64"/>
                </a:solidFill>
                <a:latin typeface="Barlow Regular"/>
                <a:cs typeface="Barlow Regular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12533364" y="3551238"/>
            <a:ext cx="10171061" cy="12795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000" b="1">
                <a:solidFill>
                  <a:schemeClr val="accent1"/>
                </a:solidFill>
                <a:latin typeface="Barlow Medium"/>
                <a:cs typeface="Barlow Medium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12533364" y="5146674"/>
            <a:ext cx="10171061" cy="5704725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rgbClr val="455A64"/>
                </a:solidFill>
                <a:latin typeface="Barlow Regular"/>
                <a:cs typeface="Barlow Regular"/>
              </a:defRPr>
            </a:lvl1pPr>
            <a:lvl2pPr>
              <a:defRPr sz="3600">
                <a:solidFill>
                  <a:srgbClr val="455A64"/>
                </a:solidFill>
                <a:latin typeface="Barlow Regular"/>
                <a:cs typeface="Barlow Regular"/>
              </a:defRPr>
            </a:lvl2pPr>
            <a:lvl3pPr>
              <a:defRPr sz="3600">
                <a:solidFill>
                  <a:srgbClr val="455A64"/>
                </a:solidFill>
                <a:latin typeface="Barlow Regular"/>
                <a:cs typeface="Barlow Regular"/>
              </a:defRPr>
            </a:lvl3pPr>
            <a:lvl4pPr>
              <a:defRPr sz="3600">
                <a:solidFill>
                  <a:srgbClr val="455A64"/>
                </a:solidFill>
                <a:latin typeface="Barlow Regular"/>
                <a:cs typeface="Barlow Regular"/>
              </a:defRPr>
            </a:lvl4pPr>
            <a:lvl5pPr>
              <a:defRPr sz="3600">
                <a:solidFill>
                  <a:srgbClr val="455A64"/>
                </a:solidFill>
                <a:latin typeface="Barlow Regular"/>
                <a:cs typeface="Barlow Regular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10" name="Marcador de número de diapositiva 5"/>
          <p:cNvSpPr>
            <a:spLocks noGrp="1"/>
          </p:cNvSpPr>
          <p:nvPr>
            <p:ph type="sldNum" sz="quarter" idx="10"/>
          </p:nvPr>
        </p:nvSpPr>
        <p:spPr>
          <a:xfrm>
            <a:off x="1511300" y="12430629"/>
            <a:ext cx="720080" cy="635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2"/>
                </a:solidFill>
                <a:latin typeface="Barlow Medium"/>
                <a:cs typeface="Barlow Medium"/>
              </a:defRPr>
            </a:lvl1pPr>
          </a:lstStyle>
          <a:p>
            <a:fld id="{12C81D87-8AF4-FD4E-93C8-94577A779CED}" type="slidenum">
              <a:rPr lang="es-ES"/>
              <a:pPr/>
              <a:t>‹Nº›</a:t>
            </a:fld>
            <a:endParaRPr lang="es-ES"/>
          </a:p>
        </p:txBody>
      </p:sp>
      <p:sp>
        <p:nvSpPr>
          <p:cNvPr id="8" name="Título 1"/>
          <p:cNvSpPr>
            <a:spLocks noGrp="1"/>
          </p:cNvSpPr>
          <p:nvPr>
            <p:ph type="title" hasCustomPrompt="1"/>
          </p:nvPr>
        </p:nvSpPr>
        <p:spPr>
          <a:xfrm>
            <a:off x="1606550" y="814388"/>
            <a:ext cx="21097875" cy="1819460"/>
          </a:xfrm>
          <a:prstGeom prst="rect">
            <a:avLst/>
          </a:prstGeom>
        </p:spPr>
        <p:txBody>
          <a:bodyPr anchor="t"/>
          <a:lstStyle>
            <a:lvl1pPr>
              <a:defRPr sz="5600" b="0" spc="150">
                <a:solidFill>
                  <a:schemeClr val="accent1"/>
                </a:solidFill>
                <a:latin typeface="Barlow Medium"/>
                <a:cs typeface="Barlow Medium"/>
              </a:defRPr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10900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CIÓN GENÉRICO AZ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título 1"/>
          <p:cNvSpPr>
            <a:spLocks noGrp="1"/>
          </p:cNvSpPr>
          <p:nvPr>
            <p:ph type="title"/>
          </p:nvPr>
        </p:nvSpPr>
        <p:spPr>
          <a:xfrm>
            <a:off x="3645992" y="3715600"/>
            <a:ext cx="17092016" cy="5079562"/>
          </a:xfrm>
          <a:prstGeom prst="rect">
            <a:avLst/>
          </a:prstGeom>
          <a:effectLst>
            <a:outerShdw blurRad="101600" dist="50800" dir="5400000" algn="t" rotWithShape="0">
              <a:prstClr val="black">
                <a:alpha val="25000"/>
              </a:prstClr>
            </a:outerShdw>
          </a:effectLst>
        </p:spPr>
        <p:txBody>
          <a:bodyPr anchor="ctr"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11" name="Marcador de número de diapositiva 1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C81D87-8AF4-FD4E-93C8-94577A779CED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8158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CIÓN GENÉRICO AMARILLO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914050" y="3551238"/>
            <a:ext cx="18555900" cy="5408549"/>
          </a:xfrm>
          <a:prstGeom prst="rect">
            <a:avLst/>
          </a:prstGeom>
          <a:effectLst>
            <a:outerShdw blurRad="101600" dist="50800" dir="5400000" algn="tl" rotWithShape="0">
              <a:srgbClr val="000000">
                <a:alpha val="34000"/>
              </a:srgbClr>
            </a:outerShdw>
          </a:effectLst>
        </p:spPr>
        <p:txBody>
          <a:bodyPr anchor="ctr"/>
          <a:lstStyle>
            <a:lvl1pPr>
              <a:defRPr>
                <a:latin typeface="Barlow SemiBold"/>
                <a:cs typeface="Barlow SemiBold"/>
              </a:defRPr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C81D87-8AF4-FD4E-93C8-94577A779CED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65204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CIÓN GENÉRICO GRIS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C81D87-8AF4-FD4E-93C8-94577A779CED}" type="slidenum">
              <a:rPr lang="es-ES"/>
              <a:pPr/>
              <a:t>‹Nº›</a:t>
            </a:fld>
            <a:endParaRPr lang="es-ES"/>
          </a:p>
        </p:txBody>
      </p:sp>
      <p:sp>
        <p:nvSpPr>
          <p:cNvPr id="5" name="Marcador de título 1"/>
          <p:cNvSpPr>
            <a:spLocks noGrp="1"/>
          </p:cNvSpPr>
          <p:nvPr>
            <p:ph type="title"/>
          </p:nvPr>
        </p:nvSpPr>
        <p:spPr>
          <a:xfrm>
            <a:off x="3645992" y="3715600"/>
            <a:ext cx="17092016" cy="5079562"/>
          </a:xfrm>
          <a:prstGeom prst="rect">
            <a:avLst/>
          </a:prstGeom>
          <a:effectLst>
            <a:outerShdw blurRad="101600" dist="50800" dir="5400000" algn="t" rotWithShape="0">
              <a:prstClr val="black">
                <a:alpha val="25000"/>
              </a:prstClr>
            </a:outerShdw>
          </a:effectLst>
        </p:spPr>
        <p:txBody>
          <a:bodyPr anchor="ctr"/>
          <a:lstStyle/>
          <a:p>
            <a:r>
              <a:rPr lang="es-ES_tradnl"/>
              <a:t>Clic para editar título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50208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ÁGENES PANT. COMPLE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Marcador de número de diapositiva 1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C81D87-8AF4-FD4E-93C8-94577A779CED}" type="slidenum">
              <a:rPr lang="es-ES"/>
              <a:pPr/>
              <a:t>‹Nº›</a:t>
            </a:fld>
            <a:endParaRPr lang="es-ES"/>
          </a:p>
        </p:txBody>
      </p:sp>
      <p:sp>
        <p:nvSpPr>
          <p:cNvPr id="4" name="Marcador de título 1"/>
          <p:cNvSpPr>
            <a:spLocks noGrp="1"/>
          </p:cNvSpPr>
          <p:nvPr>
            <p:ph type="title"/>
          </p:nvPr>
        </p:nvSpPr>
        <p:spPr>
          <a:xfrm>
            <a:off x="1677988" y="4198533"/>
            <a:ext cx="21028024" cy="1889256"/>
          </a:xfrm>
          <a:prstGeom prst="rect">
            <a:avLst/>
          </a:prstGeom>
          <a:effectLst>
            <a:outerShdw blurRad="101600" dist="50800" dir="5400000" algn="tl" rotWithShape="0">
              <a:srgbClr val="000000">
                <a:alpha val="25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 para editar título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76682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CIÓN GENÉRICO AMARILLO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5081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1066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Porta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8897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S UNIVERSIDA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9270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IDO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1606550" y="814388"/>
            <a:ext cx="21081621" cy="864096"/>
          </a:xfrm>
          <a:prstGeom prst="rect">
            <a:avLst/>
          </a:prstGeom>
        </p:spPr>
        <p:txBody>
          <a:bodyPr anchor="t"/>
          <a:lstStyle>
            <a:lvl1pPr>
              <a:defRPr sz="5600" b="0" spc="150">
                <a:solidFill>
                  <a:schemeClr val="accent1"/>
                </a:solidFill>
                <a:latin typeface="Barlow Medium"/>
                <a:cs typeface="Barlow Medium"/>
              </a:defRPr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606550" y="2852738"/>
            <a:ext cx="19422753" cy="868971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buNone/>
              <a:defRPr sz="4000">
                <a:solidFill>
                  <a:schemeClr val="tx2"/>
                </a:solidFill>
                <a:latin typeface="Barlow Regular"/>
                <a:cs typeface="Barlow Regular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1511300" y="12430629"/>
            <a:ext cx="720080" cy="635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2"/>
                </a:solidFill>
                <a:latin typeface="Barlow Medium"/>
                <a:cs typeface="Barlow Medium"/>
              </a:defRPr>
            </a:lvl1pPr>
          </a:lstStyle>
          <a:p>
            <a:fld id="{12C81D87-8AF4-FD4E-93C8-94577A779CED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027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arcador de contenido 2"/>
          <p:cNvSpPr>
            <a:spLocks noGrp="1"/>
          </p:cNvSpPr>
          <p:nvPr>
            <p:ph idx="1"/>
          </p:nvPr>
        </p:nvSpPr>
        <p:spPr>
          <a:xfrm>
            <a:off x="1606550" y="2852738"/>
            <a:ext cx="21097875" cy="7942629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20000"/>
              </a:lnSpc>
              <a:buNone/>
              <a:defRPr sz="4000">
                <a:solidFill>
                  <a:srgbClr val="455A64"/>
                </a:solidFill>
                <a:latin typeface="Barlow Regular"/>
                <a:cs typeface="Barlow Regular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1511300" y="12430629"/>
            <a:ext cx="720080" cy="635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2"/>
                </a:solidFill>
                <a:latin typeface="Barlow Medium"/>
                <a:cs typeface="Barlow Medium"/>
              </a:defRPr>
            </a:lvl1pPr>
          </a:lstStyle>
          <a:p>
            <a:fld id="{12C81D87-8AF4-FD4E-93C8-94577A779CED}" type="slidenum">
              <a:rPr lang="es-ES"/>
              <a:pPr/>
              <a:t>‹Nº›</a:t>
            </a:fld>
            <a:endParaRPr lang="es-ES"/>
          </a:p>
        </p:txBody>
      </p:sp>
      <p:sp>
        <p:nvSpPr>
          <p:cNvPr id="5" name="Título 1"/>
          <p:cNvSpPr>
            <a:spLocks noGrp="1"/>
          </p:cNvSpPr>
          <p:nvPr>
            <p:ph type="title" hasCustomPrompt="1"/>
          </p:nvPr>
        </p:nvSpPr>
        <p:spPr>
          <a:xfrm>
            <a:off x="1606550" y="814388"/>
            <a:ext cx="21081621" cy="864096"/>
          </a:xfrm>
          <a:prstGeom prst="rect">
            <a:avLst/>
          </a:prstGeom>
        </p:spPr>
        <p:txBody>
          <a:bodyPr anchor="t"/>
          <a:lstStyle>
            <a:lvl1pPr>
              <a:defRPr sz="5600" b="0" spc="150">
                <a:solidFill>
                  <a:schemeClr val="accent1"/>
                </a:solidFill>
                <a:latin typeface="Barlow Medium"/>
                <a:cs typeface="Barlow Medium"/>
              </a:defRPr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85562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1511300" y="12430629"/>
            <a:ext cx="720080" cy="635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2"/>
                </a:solidFill>
                <a:latin typeface="Barlow Medium"/>
                <a:cs typeface="Barlow Medium"/>
              </a:defRPr>
            </a:lvl1pPr>
          </a:lstStyle>
          <a:p>
            <a:fld id="{12C81D87-8AF4-FD4E-93C8-94577A779CED}" type="slidenum">
              <a:rPr lang="es-ES"/>
              <a:pPr/>
              <a:t>‹Nº›</a:t>
            </a:fld>
            <a:endParaRPr lang="es-ES"/>
          </a:p>
        </p:txBody>
      </p:sp>
      <p:sp>
        <p:nvSpPr>
          <p:cNvPr id="6" name="Título 1"/>
          <p:cNvSpPr>
            <a:spLocks noGrp="1"/>
          </p:cNvSpPr>
          <p:nvPr>
            <p:ph type="title" hasCustomPrompt="1"/>
          </p:nvPr>
        </p:nvSpPr>
        <p:spPr>
          <a:xfrm>
            <a:off x="1606550" y="814388"/>
            <a:ext cx="21081621" cy="864096"/>
          </a:xfrm>
          <a:prstGeom prst="rect">
            <a:avLst/>
          </a:prstGeom>
        </p:spPr>
        <p:txBody>
          <a:bodyPr anchor="t"/>
          <a:lstStyle>
            <a:lvl1pPr>
              <a:defRPr sz="5600" b="0" spc="150">
                <a:solidFill>
                  <a:schemeClr val="accent1"/>
                </a:solidFill>
                <a:latin typeface="Barlow Medium"/>
                <a:cs typeface="Barlow Medium"/>
              </a:defRPr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1382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S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659313" y="2881806"/>
            <a:ext cx="10153971" cy="12795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000" b="1">
                <a:solidFill>
                  <a:schemeClr val="accent1"/>
                </a:solidFill>
                <a:latin typeface="Barlow Medium"/>
                <a:cs typeface="Barlow Medium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1659313" y="4477241"/>
            <a:ext cx="10153971" cy="6859763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rgbClr val="455A64"/>
                </a:solidFill>
                <a:latin typeface="Barlow Regular"/>
                <a:cs typeface="Barlow Regular"/>
              </a:defRPr>
            </a:lvl1pPr>
            <a:lvl2pPr>
              <a:defRPr sz="3600">
                <a:solidFill>
                  <a:srgbClr val="455A64"/>
                </a:solidFill>
                <a:latin typeface="Barlow Regular"/>
                <a:cs typeface="Barlow Regular"/>
              </a:defRPr>
            </a:lvl2pPr>
            <a:lvl3pPr>
              <a:defRPr sz="3600">
                <a:solidFill>
                  <a:srgbClr val="455A64"/>
                </a:solidFill>
                <a:latin typeface="Barlow Regular"/>
                <a:cs typeface="Barlow Regular"/>
              </a:defRPr>
            </a:lvl3pPr>
            <a:lvl4pPr>
              <a:defRPr sz="3600">
                <a:solidFill>
                  <a:srgbClr val="455A64"/>
                </a:solidFill>
                <a:latin typeface="Barlow Regular"/>
                <a:cs typeface="Barlow Regular"/>
              </a:defRPr>
            </a:lvl4pPr>
            <a:lvl5pPr>
              <a:defRPr sz="3600">
                <a:solidFill>
                  <a:srgbClr val="455A64"/>
                </a:solidFill>
                <a:latin typeface="Barlow Regular"/>
                <a:cs typeface="Barlow Regular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12533364" y="2881806"/>
            <a:ext cx="10171061" cy="12795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000" b="1">
                <a:solidFill>
                  <a:schemeClr val="accent1"/>
                </a:solidFill>
                <a:latin typeface="Barlow Medium"/>
                <a:cs typeface="Barlow Medium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12533364" y="4477242"/>
            <a:ext cx="10171061" cy="6859762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rgbClr val="455A64"/>
                </a:solidFill>
                <a:latin typeface="Barlow Regular"/>
                <a:cs typeface="Barlow Regular"/>
              </a:defRPr>
            </a:lvl1pPr>
            <a:lvl2pPr>
              <a:defRPr sz="3600">
                <a:solidFill>
                  <a:srgbClr val="455A64"/>
                </a:solidFill>
                <a:latin typeface="Barlow Regular"/>
                <a:cs typeface="Barlow Regular"/>
              </a:defRPr>
            </a:lvl2pPr>
            <a:lvl3pPr>
              <a:defRPr sz="3600">
                <a:solidFill>
                  <a:srgbClr val="455A64"/>
                </a:solidFill>
                <a:latin typeface="Barlow Regular"/>
                <a:cs typeface="Barlow Regular"/>
              </a:defRPr>
            </a:lvl3pPr>
            <a:lvl4pPr>
              <a:defRPr sz="3600">
                <a:solidFill>
                  <a:srgbClr val="455A64"/>
                </a:solidFill>
                <a:latin typeface="Barlow Regular"/>
                <a:cs typeface="Barlow Regular"/>
              </a:defRPr>
            </a:lvl4pPr>
            <a:lvl5pPr>
              <a:defRPr sz="3600">
                <a:solidFill>
                  <a:srgbClr val="455A64"/>
                </a:solidFill>
                <a:latin typeface="Barlow Regular"/>
                <a:cs typeface="Barlow Regular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10" name="Marcador de número de diapositiva 5"/>
          <p:cNvSpPr>
            <a:spLocks noGrp="1"/>
          </p:cNvSpPr>
          <p:nvPr>
            <p:ph type="sldNum" sz="quarter" idx="10"/>
          </p:nvPr>
        </p:nvSpPr>
        <p:spPr>
          <a:xfrm>
            <a:off x="1511300" y="12430629"/>
            <a:ext cx="720080" cy="635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2"/>
                </a:solidFill>
                <a:latin typeface="Barlow Medium"/>
                <a:cs typeface="Barlow Medium"/>
              </a:defRPr>
            </a:lvl1pPr>
          </a:lstStyle>
          <a:p>
            <a:fld id="{12C81D87-8AF4-FD4E-93C8-94577A779CED}" type="slidenum">
              <a:rPr lang="es-ES"/>
              <a:pPr/>
              <a:t>‹Nº›</a:t>
            </a:fld>
            <a:endParaRPr lang="es-ES"/>
          </a:p>
        </p:txBody>
      </p:sp>
      <p:sp>
        <p:nvSpPr>
          <p:cNvPr id="9" name="Título 1"/>
          <p:cNvSpPr txBox="1">
            <a:spLocks/>
          </p:cNvSpPr>
          <p:nvPr userDrawn="1"/>
        </p:nvSpPr>
        <p:spPr>
          <a:xfrm>
            <a:off x="1606550" y="814388"/>
            <a:ext cx="21081621" cy="864096"/>
          </a:xfrm>
          <a:prstGeom prst="rect">
            <a:avLst/>
          </a:prstGeom>
        </p:spPr>
        <p:txBody>
          <a:bodyPr anchor="t"/>
          <a:lstStyle>
            <a:lvl1pPr algn="l" defTabSz="457200" rtl="0" eaLnBrk="1" latinLnBrk="0" hangingPunct="1">
              <a:spcBef>
                <a:spcPct val="0"/>
              </a:spcBef>
              <a:buNone/>
              <a:defRPr sz="5600" b="0" kern="1200" spc="150">
                <a:solidFill>
                  <a:schemeClr val="accent1"/>
                </a:solidFill>
                <a:latin typeface="Barlow Medium"/>
                <a:ea typeface="+mj-ea"/>
                <a:cs typeface="Barlow Medium"/>
              </a:defRPr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86598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IDO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1606550" y="814388"/>
            <a:ext cx="21097875" cy="1819460"/>
          </a:xfrm>
          <a:prstGeom prst="rect">
            <a:avLst/>
          </a:prstGeom>
        </p:spPr>
        <p:txBody>
          <a:bodyPr anchor="t"/>
          <a:lstStyle>
            <a:lvl1pPr>
              <a:defRPr sz="5600" b="0" spc="150">
                <a:solidFill>
                  <a:schemeClr val="accent1"/>
                </a:solidFill>
                <a:latin typeface="Barlow Medium"/>
                <a:cs typeface="Barlow Medium"/>
              </a:defRPr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606550" y="3551238"/>
            <a:ext cx="16409503" cy="804239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buNone/>
              <a:defRPr sz="4000">
                <a:solidFill>
                  <a:schemeClr val="tx2"/>
                </a:solidFill>
                <a:latin typeface="Barlow Regular"/>
                <a:cs typeface="Barlow Regular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1511300" y="12430629"/>
            <a:ext cx="720080" cy="635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2"/>
                </a:solidFill>
                <a:latin typeface="Barlow Medium"/>
                <a:cs typeface="Barlow Medium"/>
              </a:defRPr>
            </a:lvl1pPr>
          </a:lstStyle>
          <a:p>
            <a:fld id="{12C81D87-8AF4-FD4E-93C8-94577A779CED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6428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arcador de contenido 2"/>
          <p:cNvSpPr>
            <a:spLocks noGrp="1"/>
          </p:cNvSpPr>
          <p:nvPr>
            <p:ph idx="1"/>
          </p:nvPr>
        </p:nvSpPr>
        <p:spPr>
          <a:xfrm>
            <a:off x="1647949" y="3551238"/>
            <a:ext cx="21084927" cy="7430900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20000"/>
              </a:lnSpc>
              <a:buNone/>
              <a:defRPr sz="4000">
                <a:solidFill>
                  <a:srgbClr val="455A64"/>
                </a:solidFill>
                <a:latin typeface="Barlow Regular"/>
                <a:cs typeface="Barlow Regular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1511300" y="12430629"/>
            <a:ext cx="720080" cy="635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2"/>
                </a:solidFill>
                <a:latin typeface="Barlow Medium"/>
                <a:cs typeface="Barlow Medium"/>
              </a:defRPr>
            </a:lvl1pPr>
          </a:lstStyle>
          <a:p>
            <a:fld id="{12C81D87-8AF4-FD4E-93C8-94577A779CED}" type="slidenum">
              <a:rPr lang="es-ES"/>
              <a:pPr/>
              <a:t>‹Nº›</a:t>
            </a:fld>
            <a:endParaRPr lang="es-ES"/>
          </a:p>
        </p:txBody>
      </p:sp>
      <p:sp>
        <p:nvSpPr>
          <p:cNvPr id="6" name="Título 1"/>
          <p:cNvSpPr>
            <a:spLocks noGrp="1"/>
          </p:cNvSpPr>
          <p:nvPr>
            <p:ph type="title" hasCustomPrompt="1"/>
          </p:nvPr>
        </p:nvSpPr>
        <p:spPr>
          <a:xfrm>
            <a:off x="1606550" y="814388"/>
            <a:ext cx="21097875" cy="1819460"/>
          </a:xfrm>
          <a:prstGeom prst="rect">
            <a:avLst/>
          </a:prstGeom>
        </p:spPr>
        <p:txBody>
          <a:bodyPr anchor="t"/>
          <a:lstStyle>
            <a:lvl1pPr>
              <a:defRPr sz="5600" b="0" spc="150">
                <a:solidFill>
                  <a:schemeClr val="accent1"/>
                </a:solidFill>
                <a:latin typeface="Barlow Medium"/>
                <a:cs typeface="Barlow Medium"/>
              </a:defRPr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20081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7" Type="http://schemas.openxmlformats.org/officeDocument/2006/relationships/image" Target="../media/image8.emf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emf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10.emf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emf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7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7" Type="http://schemas.openxmlformats.org/officeDocument/2006/relationships/image" Target="../media/image10.emf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1.emf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11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emf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2.emf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theme" Target="../theme/theme8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4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img_Muestra_PortPPT_Camus_Iberus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543720" y="10674424"/>
            <a:ext cx="8128000" cy="13843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005ADA"/>
            </a:gs>
            <a:gs pos="100000">
              <a:schemeClr val="accent1"/>
            </a:gs>
          </a:gsLst>
          <a:lin ang="198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543720" y="10674424"/>
            <a:ext cx="8128000" cy="138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556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096000" y="3807788"/>
            <a:ext cx="12192000" cy="2082800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064865" y="8899628"/>
            <a:ext cx="3086100" cy="876300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130680" y="8902026"/>
            <a:ext cx="1981200" cy="1066800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3095172" y="8283298"/>
            <a:ext cx="2159000" cy="1689100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7233035" y="8911832"/>
            <a:ext cx="30861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611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0"/>
            <a:ext cx="24384000" cy="2235200"/>
          </a:xfrm>
          <a:prstGeom prst="rect">
            <a:avLst/>
          </a:prstGeom>
        </p:spPr>
      </p:pic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1511300" y="12430629"/>
            <a:ext cx="720080" cy="635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2"/>
                </a:solidFill>
                <a:latin typeface="Barlow Medium"/>
                <a:cs typeface="Barlow Medium"/>
              </a:defRPr>
            </a:lvl1pPr>
          </a:lstStyle>
          <a:p>
            <a:fld id="{12C81D87-8AF4-FD4E-93C8-94577A779CED}" type="slidenum">
              <a:rPr lang="es-ES"/>
              <a:pPr/>
              <a:t>‹Nº›</a:t>
            </a:fld>
            <a:endParaRPr lang="es-ES"/>
          </a:p>
        </p:txBody>
      </p:sp>
      <p:pic>
        <p:nvPicPr>
          <p:cNvPr id="4" name="Imagen 3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20604163" y="11776769"/>
            <a:ext cx="289560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889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6" r:id="rId2"/>
    <p:sldLayoutId id="2147483654" r:id="rId3"/>
    <p:sldLayoutId id="2147483655" r:id="rId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hf hdr="0" ftr="0" dt="0"/>
  <p:txStyles>
    <p:titleStyle>
      <a:lvl1pPr algn="l" defTabSz="457200" rtl="0" eaLnBrk="1" latinLnBrk="0" hangingPunct="1">
        <a:spcBef>
          <a:spcPct val="0"/>
        </a:spcBef>
        <a:buNone/>
        <a:defRPr sz="4800" kern="1200">
          <a:solidFill>
            <a:srgbClr val="FFFFFF"/>
          </a:solidFill>
          <a:latin typeface="AmcorPro SemiBold"/>
          <a:ea typeface="+mj-ea"/>
          <a:cs typeface="AmcorPro SemiBold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mcorPro Book"/>
          <a:ea typeface="+mn-ea"/>
          <a:cs typeface="AmcorPro Book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mcorPro Book"/>
          <a:ea typeface="+mn-ea"/>
          <a:cs typeface="AmcorPro Book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mcorPro Book"/>
          <a:ea typeface="+mn-ea"/>
          <a:cs typeface="AmcorPro Book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mcorPro Book"/>
          <a:ea typeface="+mn-ea"/>
          <a:cs typeface="AmcorPro Book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mcorPro Book"/>
          <a:ea typeface="+mn-ea"/>
          <a:cs typeface="AmcorPro Book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0"/>
            <a:ext cx="24384000" cy="2946400"/>
          </a:xfrm>
          <a:prstGeom prst="rect">
            <a:avLst/>
          </a:prstGeom>
        </p:spPr>
      </p:pic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1511300" y="12430629"/>
            <a:ext cx="720080" cy="635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2"/>
                </a:solidFill>
                <a:latin typeface="Barlow Medium"/>
                <a:cs typeface="Barlow Medium"/>
              </a:defRPr>
            </a:lvl1pPr>
          </a:lstStyle>
          <a:p>
            <a:fld id="{12C81D87-8AF4-FD4E-93C8-94577A779CED}" type="slidenum">
              <a:rPr lang="es-ES"/>
              <a:pPr/>
              <a:t>‹Nº›</a:t>
            </a:fld>
            <a:endParaRPr lang="es-ES"/>
          </a:p>
        </p:txBody>
      </p:sp>
      <p:pic>
        <p:nvPicPr>
          <p:cNvPr id="4" name="Imagen 3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20604163" y="11776769"/>
            <a:ext cx="289560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390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hf hdr="0" ftr="0" dt="0"/>
  <p:txStyles>
    <p:titleStyle>
      <a:lvl1pPr algn="l" defTabSz="457200" rtl="0" eaLnBrk="1" latinLnBrk="0" hangingPunct="1">
        <a:spcBef>
          <a:spcPct val="0"/>
        </a:spcBef>
        <a:buNone/>
        <a:defRPr sz="4800" kern="1200">
          <a:solidFill>
            <a:srgbClr val="FFFFFF"/>
          </a:solidFill>
          <a:latin typeface="AmcorPro SemiBold"/>
          <a:ea typeface="+mj-ea"/>
          <a:cs typeface="AmcorPro SemiBold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mcorPro Book"/>
          <a:ea typeface="+mn-ea"/>
          <a:cs typeface="AmcorPro Book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mcorPro Book"/>
          <a:ea typeface="+mn-ea"/>
          <a:cs typeface="AmcorPro Book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mcorPro Book"/>
          <a:ea typeface="+mn-ea"/>
          <a:cs typeface="AmcorPro Book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mcorPro Book"/>
          <a:ea typeface="+mn-ea"/>
          <a:cs typeface="AmcorPro Book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mcorPro Book"/>
          <a:ea typeface="+mn-ea"/>
          <a:cs typeface="AmcorPro Book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20000">
              <a:srgbClr val="0064DA"/>
            </a:gs>
            <a:gs pos="100000">
              <a:schemeClr val="accent1"/>
            </a:gs>
          </a:gsLst>
          <a:lin ang="198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1516544" y="12441414"/>
            <a:ext cx="720080" cy="635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rgbClr val="FFFFFF"/>
                </a:solidFill>
                <a:latin typeface="Barlow Medium"/>
                <a:cs typeface="Barlow Medium"/>
              </a:defRPr>
            </a:lvl1pPr>
          </a:lstStyle>
          <a:p>
            <a:fld id="{12C81D87-8AF4-FD4E-93C8-94577A779CED}" type="slidenum">
              <a:rPr lang="es-ES"/>
              <a:pPr/>
              <a:t>‹Nº›</a:t>
            </a:fld>
            <a:endParaRPr lang="es-ES"/>
          </a:p>
        </p:txBody>
      </p:sp>
      <p:pic>
        <p:nvPicPr>
          <p:cNvPr id="3" name="Imagen 2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0600988" y="11769725"/>
            <a:ext cx="289560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647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12000" kern="1200" spc="0">
          <a:solidFill>
            <a:srgbClr val="FFFFFF"/>
          </a:solidFill>
          <a:latin typeface="Barlow Regular"/>
          <a:ea typeface="+mj-ea"/>
          <a:cs typeface="Barlow Regular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1677988" y="4198533"/>
            <a:ext cx="21028024" cy="1889256"/>
          </a:xfrm>
          <a:prstGeom prst="rect">
            <a:avLst/>
          </a:prstGeom>
          <a:effectLst>
            <a:outerShdw blurRad="101600" dist="50800" dir="5400000" algn="tl" rotWithShape="0">
              <a:srgbClr val="000000">
                <a:alpha val="25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17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1516544" y="12441414"/>
            <a:ext cx="720080" cy="635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rgbClr val="FFFFFF"/>
                </a:solidFill>
                <a:latin typeface="Barlow Medium"/>
                <a:cs typeface="Barlow Medium"/>
              </a:defRPr>
            </a:lvl1pPr>
          </a:lstStyle>
          <a:p>
            <a:fld id="{12C81D87-8AF4-FD4E-93C8-94577A779CED}" type="slidenum">
              <a:rPr lang="es-ES"/>
              <a:pPr/>
              <a:t>‹Nº›</a:t>
            </a:fld>
            <a:endParaRPr lang="es-ES"/>
          </a:p>
        </p:txBody>
      </p:sp>
      <p:pic>
        <p:nvPicPr>
          <p:cNvPr id="3" name="Imagen 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0600988" y="11769725"/>
            <a:ext cx="289560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321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12000" kern="1200" spc="0">
          <a:solidFill>
            <a:srgbClr val="FFFFFF"/>
          </a:solidFill>
          <a:latin typeface="Barlow SemiBold"/>
          <a:ea typeface="+mj-ea"/>
          <a:cs typeface="Barlow SemiBold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239692" y="2291710"/>
            <a:ext cx="1943100" cy="3810000"/>
          </a:xfrm>
          <a:prstGeom prst="rect">
            <a:avLst/>
          </a:prstGeom>
          <a:effectLst>
            <a:outerShdw blurRad="152400" dist="50800" dir="5400000" algn="tl" rotWithShape="0">
              <a:srgbClr val="000000">
                <a:alpha val="2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55086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12000" kern="1200" spc="0">
          <a:solidFill>
            <a:srgbClr val="FFFFFF"/>
          </a:solidFill>
          <a:latin typeface="Barlow Regular"/>
          <a:ea typeface="+mj-ea"/>
          <a:cs typeface="Barlow Regular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3.jpg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idx="4294967295"/>
          </p:nvPr>
        </p:nvSpPr>
        <p:spPr>
          <a:xfrm>
            <a:off x="1571253" y="1263487"/>
            <a:ext cx="21241493" cy="4552007"/>
          </a:xfrm>
          <a:prstGeom prst="rect">
            <a:avLst/>
          </a:prstGeom>
          <a:effectLst>
            <a:outerShdw blurRad="152400" dist="38100" dir="5400000" algn="t" rotWithShape="0">
              <a:srgbClr val="1E367A">
                <a:alpha val="99000"/>
              </a:srgbClr>
            </a:outerShdw>
          </a:effectLst>
        </p:spPr>
        <p:txBody>
          <a:bodyPr anchor="ctr"/>
          <a:lstStyle/>
          <a:p>
            <a:br>
              <a:rPr lang="en-US" sz="9000" b="1" dirty="0">
                <a:solidFill>
                  <a:schemeClr val="bg1"/>
                </a:solidFill>
                <a:latin typeface="Barlow" pitchFamily="2" charset="77"/>
              </a:rPr>
            </a:br>
            <a:r>
              <a:rPr lang="en-US" sz="10000" b="1" dirty="0">
                <a:solidFill>
                  <a:schemeClr val="bg1"/>
                </a:solidFill>
                <a:latin typeface="Barlow" pitchFamily="2" charset="77"/>
              </a:rPr>
              <a:t>EU4EU STAFF MOBILITY IN CRACOW</a:t>
            </a:r>
            <a:br>
              <a:rPr lang="en-US" sz="10000" b="1" dirty="0">
                <a:solidFill>
                  <a:schemeClr val="bg1"/>
                </a:solidFill>
                <a:latin typeface="Barlow" pitchFamily="2" charset="77"/>
              </a:rPr>
            </a:br>
            <a:r>
              <a:rPr lang="en-US" sz="10000" b="1" dirty="0">
                <a:solidFill>
                  <a:schemeClr val="bg1"/>
                </a:solidFill>
                <a:latin typeface="Barlow" pitchFamily="2" charset="77"/>
              </a:rPr>
              <a:t>CAMPUS IBERUS </a:t>
            </a:r>
            <a:br>
              <a:rPr lang="en-US" sz="10000" b="1" dirty="0">
                <a:solidFill>
                  <a:schemeClr val="bg1"/>
                </a:solidFill>
                <a:latin typeface="Barlow" pitchFamily="2" charset="77"/>
              </a:rPr>
            </a:br>
            <a:r>
              <a:rPr lang="en-US" sz="10000" b="1" dirty="0">
                <a:solidFill>
                  <a:schemeClr val="bg1"/>
                </a:solidFill>
                <a:latin typeface="Barlow" pitchFamily="2" charset="77"/>
              </a:rPr>
              <a:t>(SPANISH COORDINATOR)</a:t>
            </a:r>
            <a:br>
              <a:rPr lang="es-ES" sz="13000" dirty="0">
                <a:solidFill>
                  <a:schemeClr val="bg1"/>
                </a:solidFill>
              </a:rPr>
            </a:br>
            <a:endParaRPr lang="es-ES" sz="13000" dirty="0">
              <a:solidFill>
                <a:schemeClr val="bg1"/>
              </a:solidFill>
              <a:latin typeface="Barlow SemiBold"/>
              <a:cs typeface="Barlow SemiBold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142B300F-B0EF-400A-CAD4-C2284736F611}"/>
              </a:ext>
            </a:extLst>
          </p:cNvPr>
          <p:cNvSpPr txBox="1"/>
          <p:nvPr/>
        </p:nvSpPr>
        <p:spPr>
          <a:xfrm>
            <a:off x="1370840" y="7787058"/>
            <a:ext cx="1726885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ES" dirty="0">
                <a:solidFill>
                  <a:schemeClr val="bg1"/>
                </a:solidFill>
              </a:rPr>
              <a:t>Marta De Miguel – Executive Director</a:t>
            </a:r>
            <a:br>
              <a:rPr lang="es-ES" dirty="0">
                <a:solidFill>
                  <a:schemeClr val="bg1"/>
                </a:solidFill>
              </a:rPr>
            </a:br>
            <a:r>
              <a:rPr lang="es-ES" dirty="0">
                <a:solidFill>
                  <a:schemeClr val="bg1"/>
                </a:solidFill>
              </a:rPr>
              <a:t>Carmen Ramón – Erasmus </a:t>
            </a:r>
            <a:r>
              <a:rPr lang="es-ES" dirty="0" err="1">
                <a:solidFill>
                  <a:schemeClr val="bg1"/>
                </a:solidFill>
              </a:rPr>
              <a:t>Technician</a:t>
            </a:r>
            <a:endParaRPr lang="es-ES" dirty="0">
              <a:solidFill>
                <a:schemeClr val="bg1"/>
              </a:solidFill>
            </a:endParaRPr>
          </a:p>
          <a:p>
            <a:pPr algn="l"/>
            <a:r>
              <a:rPr lang="es-ES" dirty="0">
                <a:solidFill>
                  <a:schemeClr val="bg1"/>
                </a:solidFill>
              </a:rPr>
              <a:t>Andrés Martín – International Project Manager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title"/>
          </p:nvPr>
        </p:nvSpPr>
        <p:spPr>
          <a:xfrm>
            <a:off x="2914050" y="5527795"/>
            <a:ext cx="18555900" cy="2660410"/>
          </a:xfrm>
        </p:spPr>
        <p:txBody>
          <a:bodyPr/>
          <a:lstStyle/>
          <a:p>
            <a:r>
              <a:rPr lang="es-ES" sz="15000" dirty="0"/>
              <a:t>GRACIAS</a:t>
            </a:r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C81D87-8AF4-FD4E-93C8-94577A779CED}" type="slidenum">
              <a:rPr lang="es-ES" smtClean="0"/>
              <a:pPr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88980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046A7F3B-E2AB-7E51-339B-A030B95FC973}"/>
              </a:ext>
            </a:extLst>
          </p:cNvPr>
          <p:cNvSpPr txBox="1"/>
          <p:nvPr/>
        </p:nvSpPr>
        <p:spPr>
          <a:xfrm>
            <a:off x="2721429" y="3072348"/>
            <a:ext cx="1894114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0" b="1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WORKSHOP 2 </a:t>
            </a:r>
          </a:p>
          <a:p>
            <a:r>
              <a:rPr lang="es-ES" sz="8000" b="1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BLENDED INTENSIVE PROGRAMME</a:t>
            </a:r>
          </a:p>
          <a:p>
            <a:r>
              <a:rPr lang="es-ES" sz="8000" b="1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(BIP COURSES) </a:t>
            </a:r>
            <a:endParaRPr lang="es-ES" sz="800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7074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0F849D72-5C72-6B0D-3FF7-30579D01A1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2C81D87-8AF4-FD4E-93C8-94577A779CED}" type="slidenum">
              <a:rPr lang="es-ES" smtClean="0"/>
              <a:pPr/>
              <a:t>11</a:t>
            </a:fld>
            <a:endParaRPr lang="es-ES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0918D295-A9EE-EDAB-ACC9-1ACF9EE1B0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BLENDED INTENSIVE PROGRAMME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4633D28F-4BBB-2359-1818-2DE8128A69DF}"/>
              </a:ext>
            </a:extLst>
          </p:cNvPr>
          <p:cNvSpPr txBox="1"/>
          <p:nvPr/>
        </p:nvSpPr>
        <p:spPr>
          <a:xfrm>
            <a:off x="1542410" y="2773680"/>
            <a:ext cx="630559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/>
              <a:t>For</a:t>
            </a:r>
            <a:r>
              <a:rPr lang="es-ES" dirty="0"/>
              <a:t> </a:t>
            </a:r>
            <a:r>
              <a:rPr lang="es-ES" dirty="0" err="1"/>
              <a:t>bachelor's</a:t>
            </a:r>
            <a:r>
              <a:rPr lang="es-ES" dirty="0"/>
              <a:t> and </a:t>
            </a:r>
            <a:r>
              <a:rPr lang="es-ES" dirty="0" err="1"/>
              <a:t>master's</a:t>
            </a:r>
            <a:r>
              <a:rPr lang="es-ES" dirty="0"/>
              <a:t> </a:t>
            </a:r>
            <a:r>
              <a:rPr lang="es-ES" dirty="0" err="1"/>
              <a:t>degree</a:t>
            </a:r>
            <a:r>
              <a:rPr lang="es-ES" dirty="0"/>
              <a:t> </a:t>
            </a:r>
            <a:r>
              <a:rPr lang="es-ES" dirty="0" err="1"/>
              <a:t>students</a:t>
            </a:r>
            <a:endParaRPr lang="es-ES" dirty="0"/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32B95B6E-721D-C50D-E5A1-9EAA9BF7F589}"/>
              </a:ext>
            </a:extLst>
          </p:cNvPr>
          <p:cNvCxnSpPr/>
          <p:nvPr/>
        </p:nvCxnSpPr>
        <p:spPr>
          <a:xfrm>
            <a:off x="8168640" y="2621280"/>
            <a:ext cx="0" cy="980934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BD6812BF-F563-272F-594A-A140B345632C}"/>
              </a:ext>
            </a:extLst>
          </p:cNvPr>
          <p:cNvCxnSpPr/>
          <p:nvPr/>
        </p:nvCxnSpPr>
        <p:spPr>
          <a:xfrm>
            <a:off x="14843760" y="2773680"/>
            <a:ext cx="0" cy="980934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CuadroTexto 7">
            <a:extLst>
              <a:ext uri="{FF2B5EF4-FFF2-40B4-BE49-F238E27FC236}">
                <a16:creationId xmlns:a16="http://schemas.microsoft.com/office/drawing/2014/main" id="{0D534DFC-E080-3DCF-F53B-F9ADBB70DF52}"/>
              </a:ext>
            </a:extLst>
          </p:cNvPr>
          <p:cNvSpPr txBox="1"/>
          <p:nvPr/>
        </p:nvSpPr>
        <p:spPr>
          <a:xfrm>
            <a:off x="8697887" y="3495973"/>
            <a:ext cx="56166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/>
              <a:t>For</a:t>
            </a:r>
            <a:r>
              <a:rPr lang="es-ES" dirty="0"/>
              <a:t> staff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99A9245C-C4F8-92EB-F66E-9940924150F5}"/>
              </a:ext>
            </a:extLst>
          </p:cNvPr>
          <p:cNvSpPr txBox="1"/>
          <p:nvPr/>
        </p:nvSpPr>
        <p:spPr>
          <a:xfrm>
            <a:off x="15422881" y="3483054"/>
            <a:ext cx="56166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ES" dirty="0" err="1"/>
              <a:t>For</a:t>
            </a:r>
            <a:r>
              <a:rPr lang="es-ES" dirty="0"/>
              <a:t> PhD </a:t>
            </a:r>
            <a:r>
              <a:rPr lang="es-ES" dirty="0" err="1"/>
              <a:t>students</a:t>
            </a:r>
            <a:endParaRPr lang="es-ES" dirty="0"/>
          </a:p>
        </p:txBody>
      </p: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A1A8E4D0-4C78-146B-ABE9-7C059E9338A9}"/>
              </a:ext>
            </a:extLst>
          </p:cNvPr>
          <p:cNvCxnSpPr/>
          <p:nvPr/>
        </p:nvCxnSpPr>
        <p:spPr>
          <a:xfrm>
            <a:off x="914400" y="6004560"/>
            <a:ext cx="2057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C0973B14-A20E-D2F7-00BC-EDC3CFCC6391}"/>
              </a:ext>
            </a:extLst>
          </p:cNvPr>
          <p:cNvCxnSpPr/>
          <p:nvPr/>
        </p:nvCxnSpPr>
        <p:spPr>
          <a:xfrm>
            <a:off x="914400" y="9113520"/>
            <a:ext cx="2057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Elipse 13">
            <a:extLst>
              <a:ext uri="{FF2B5EF4-FFF2-40B4-BE49-F238E27FC236}">
                <a16:creationId xmlns:a16="http://schemas.microsoft.com/office/drawing/2014/main" id="{D5243331-6AFB-5294-F794-02D666E319F0}"/>
              </a:ext>
            </a:extLst>
          </p:cNvPr>
          <p:cNvSpPr/>
          <p:nvPr/>
        </p:nvSpPr>
        <p:spPr>
          <a:xfrm>
            <a:off x="6979920" y="6241731"/>
            <a:ext cx="822960" cy="82035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1</a:t>
            </a:r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id="{599999F9-BDB9-10DD-50B3-1DBD1CD691D9}"/>
              </a:ext>
            </a:extLst>
          </p:cNvPr>
          <p:cNvSpPr/>
          <p:nvPr/>
        </p:nvSpPr>
        <p:spPr>
          <a:xfrm>
            <a:off x="6979920" y="9387841"/>
            <a:ext cx="822960" cy="82035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2</a:t>
            </a:r>
          </a:p>
        </p:txBody>
      </p:sp>
      <p:sp>
        <p:nvSpPr>
          <p:cNvPr id="16" name="Elipse 15">
            <a:extLst>
              <a:ext uri="{FF2B5EF4-FFF2-40B4-BE49-F238E27FC236}">
                <a16:creationId xmlns:a16="http://schemas.microsoft.com/office/drawing/2014/main" id="{588B85C2-5CFE-3886-F296-3A539C29FA03}"/>
              </a:ext>
            </a:extLst>
          </p:cNvPr>
          <p:cNvSpPr/>
          <p:nvPr/>
        </p:nvSpPr>
        <p:spPr>
          <a:xfrm>
            <a:off x="13786656" y="6267569"/>
            <a:ext cx="822960" cy="82035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3</a:t>
            </a:r>
          </a:p>
        </p:txBody>
      </p:sp>
      <p:sp>
        <p:nvSpPr>
          <p:cNvPr id="17" name="Elipse 16">
            <a:extLst>
              <a:ext uri="{FF2B5EF4-FFF2-40B4-BE49-F238E27FC236}">
                <a16:creationId xmlns:a16="http://schemas.microsoft.com/office/drawing/2014/main" id="{C2A4F3FE-0697-4392-56A0-D80009033568}"/>
              </a:ext>
            </a:extLst>
          </p:cNvPr>
          <p:cNvSpPr/>
          <p:nvPr/>
        </p:nvSpPr>
        <p:spPr>
          <a:xfrm>
            <a:off x="13715999" y="9376528"/>
            <a:ext cx="822960" cy="82035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4</a:t>
            </a:r>
          </a:p>
        </p:txBody>
      </p:sp>
      <p:sp>
        <p:nvSpPr>
          <p:cNvPr id="18" name="Elipse 17">
            <a:extLst>
              <a:ext uri="{FF2B5EF4-FFF2-40B4-BE49-F238E27FC236}">
                <a16:creationId xmlns:a16="http://schemas.microsoft.com/office/drawing/2014/main" id="{B5528502-9984-9BEF-69B1-D36FA5F698C4}"/>
              </a:ext>
            </a:extLst>
          </p:cNvPr>
          <p:cNvSpPr/>
          <p:nvPr/>
        </p:nvSpPr>
        <p:spPr>
          <a:xfrm>
            <a:off x="20537181" y="6241731"/>
            <a:ext cx="822960" cy="82035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5</a:t>
            </a:r>
          </a:p>
        </p:txBody>
      </p:sp>
      <p:sp>
        <p:nvSpPr>
          <p:cNvPr id="19" name="Elipse 18">
            <a:extLst>
              <a:ext uri="{FF2B5EF4-FFF2-40B4-BE49-F238E27FC236}">
                <a16:creationId xmlns:a16="http://schemas.microsoft.com/office/drawing/2014/main" id="{72EBC299-B716-CDFF-71EE-005A4B2B983F}"/>
              </a:ext>
            </a:extLst>
          </p:cNvPr>
          <p:cNvSpPr/>
          <p:nvPr/>
        </p:nvSpPr>
        <p:spPr>
          <a:xfrm>
            <a:off x="20537181" y="9387841"/>
            <a:ext cx="822960" cy="82035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6</a:t>
            </a:r>
          </a:p>
        </p:txBody>
      </p:sp>
      <p:sp>
        <p:nvSpPr>
          <p:cNvPr id="20" name="Rectángulo redondeado 19">
            <a:extLst>
              <a:ext uri="{FF2B5EF4-FFF2-40B4-BE49-F238E27FC236}">
                <a16:creationId xmlns:a16="http://schemas.microsoft.com/office/drawing/2014/main" id="{995041FE-73EF-57CC-6423-FB57BECE304B}"/>
              </a:ext>
            </a:extLst>
          </p:cNvPr>
          <p:cNvSpPr/>
          <p:nvPr/>
        </p:nvSpPr>
        <p:spPr>
          <a:xfrm>
            <a:off x="3581401" y="7066756"/>
            <a:ext cx="1645920" cy="82035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BIP</a:t>
            </a:r>
          </a:p>
        </p:txBody>
      </p:sp>
      <p:sp>
        <p:nvSpPr>
          <p:cNvPr id="22" name="Rectángulo redondeado 21">
            <a:extLst>
              <a:ext uri="{FF2B5EF4-FFF2-40B4-BE49-F238E27FC236}">
                <a16:creationId xmlns:a16="http://schemas.microsoft.com/office/drawing/2014/main" id="{B5F428BD-EA38-5C9B-E428-CE826E57CB4C}"/>
              </a:ext>
            </a:extLst>
          </p:cNvPr>
          <p:cNvSpPr/>
          <p:nvPr/>
        </p:nvSpPr>
        <p:spPr>
          <a:xfrm>
            <a:off x="1542410" y="9617744"/>
            <a:ext cx="1645920" cy="82035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BIP</a:t>
            </a:r>
          </a:p>
        </p:txBody>
      </p:sp>
      <p:sp>
        <p:nvSpPr>
          <p:cNvPr id="23" name="Rectángulo redondeado 22">
            <a:extLst>
              <a:ext uri="{FF2B5EF4-FFF2-40B4-BE49-F238E27FC236}">
                <a16:creationId xmlns:a16="http://schemas.microsoft.com/office/drawing/2014/main" id="{7FBF20D7-507E-174A-2286-A72DCA0A65BD}"/>
              </a:ext>
            </a:extLst>
          </p:cNvPr>
          <p:cNvSpPr/>
          <p:nvPr/>
        </p:nvSpPr>
        <p:spPr>
          <a:xfrm>
            <a:off x="1511300" y="11204769"/>
            <a:ext cx="1645920" cy="82035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BIP</a:t>
            </a:r>
          </a:p>
        </p:txBody>
      </p:sp>
      <p:sp>
        <p:nvSpPr>
          <p:cNvPr id="24" name="Rectángulo redondeado 23">
            <a:extLst>
              <a:ext uri="{FF2B5EF4-FFF2-40B4-BE49-F238E27FC236}">
                <a16:creationId xmlns:a16="http://schemas.microsoft.com/office/drawing/2014/main" id="{4CE38DE8-3027-C89E-FAE0-4BB5F82096C3}"/>
              </a:ext>
            </a:extLst>
          </p:cNvPr>
          <p:cNvSpPr/>
          <p:nvPr/>
        </p:nvSpPr>
        <p:spPr>
          <a:xfrm>
            <a:off x="4724401" y="9617744"/>
            <a:ext cx="1645920" cy="82035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BIP</a:t>
            </a:r>
          </a:p>
        </p:txBody>
      </p:sp>
      <p:sp>
        <p:nvSpPr>
          <p:cNvPr id="25" name="Rectángulo redondeado 24">
            <a:extLst>
              <a:ext uri="{FF2B5EF4-FFF2-40B4-BE49-F238E27FC236}">
                <a16:creationId xmlns:a16="http://schemas.microsoft.com/office/drawing/2014/main" id="{6A7CACA1-EB95-3893-1F45-0684E33F99AB}"/>
              </a:ext>
            </a:extLst>
          </p:cNvPr>
          <p:cNvSpPr/>
          <p:nvPr/>
        </p:nvSpPr>
        <p:spPr>
          <a:xfrm>
            <a:off x="4724401" y="11204769"/>
            <a:ext cx="1645920" cy="82035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BIP</a:t>
            </a:r>
          </a:p>
        </p:txBody>
      </p:sp>
      <p:sp>
        <p:nvSpPr>
          <p:cNvPr id="26" name="Rectángulo redondeado 25">
            <a:extLst>
              <a:ext uri="{FF2B5EF4-FFF2-40B4-BE49-F238E27FC236}">
                <a16:creationId xmlns:a16="http://schemas.microsoft.com/office/drawing/2014/main" id="{D047BF8F-0C40-A1AD-75EE-998733ECD56B}"/>
              </a:ext>
            </a:extLst>
          </p:cNvPr>
          <p:cNvSpPr/>
          <p:nvPr/>
        </p:nvSpPr>
        <p:spPr>
          <a:xfrm>
            <a:off x="8412479" y="9638891"/>
            <a:ext cx="1645920" cy="82035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BIP</a:t>
            </a:r>
          </a:p>
        </p:txBody>
      </p:sp>
      <p:sp>
        <p:nvSpPr>
          <p:cNvPr id="27" name="Rectángulo redondeado 26">
            <a:extLst>
              <a:ext uri="{FF2B5EF4-FFF2-40B4-BE49-F238E27FC236}">
                <a16:creationId xmlns:a16="http://schemas.microsoft.com/office/drawing/2014/main" id="{169B8EBD-D262-033E-6795-81887D284A70}"/>
              </a:ext>
            </a:extLst>
          </p:cNvPr>
          <p:cNvSpPr/>
          <p:nvPr/>
        </p:nvSpPr>
        <p:spPr>
          <a:xfrm>
            <a:off x="8381369" y="11225916"/>
            <a:ext cx="1645920" cy="82035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BIP</a:t>
            </a:r>
          </a:p>
        </p:txBody>
      </p:sp>
      <p:sp>
        <p:nvSpPr>
          <p:cNvPr id="28" name="Rectángulo redondeado 27">
            <a:extLst>
              <a:ext uri="{FF2B5EF4-FFF2-40B4-BE49-F238E27FC236}">
                <a16:creationId xmlns:a16="http://schemas.microsoft.com/office/drawing/2014/main" id="{FD27D5F7-DBBF-E9A2-7C9B-303A5EC0D166}"/>
              </a:ext>
            </a:extLst>
          </p:cNvPr>
          <p:cNvSpPr/>
          <p:nvPr/>
        </p:nvSpPr>
        <p:spPr>
          <a:xfrm>
            <a:off x="11594470" y="9638891"/>
            <a:ext cx="1645920" cy="82035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BIP</a:t>
            </a:r>
          </a:p>
        </p:txBody>
      </p:sp>
      <p:sp>
        <p:nvSpPr>
          <p:cNvPr id="29" name="Rectángulo redondeado 28">
            <a:extLst>
              <a:ext uri="{FF2B5EF4-FFF2-40B4-BE49-F238E27FC236}">
                <a16:creationId xmlns:a16="http://schemas.microsoft.com/office/drawing/2014/main" id="{9E885016-B911-0846-6CC7-6779A8053A43}"/>
              </a:ext>
            </a:extLst>
          </p:cNvPr>
          <p:cNvSpPr/>
          <p:nvPr/>
        </p:nvSpPr>
        <p:spPr>
          <a:xfrm>
            <a:off x="11594470" y="11225916"/>
            <a:ext cx="1645920" cy="82035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BIP</a:t>
            </a:r>
          </a:p>
        </p:txBody>
      </p:sp>
      <p:sp>
        <p:nvSpPr>
          <p:cNvPr id="30" name="Rectángulo redondeado 29">
            <a:extLst>
              <a:ext uri="{FF2B5EF4-FFF2-40B4-BE49-F238E27FC236}">
                <a16:creationId xmlns:a16="http://schemas.microsoft.com/office/drawing/2014/main" id="{FD802EF0-C827-5C9D-941B-E2E8AEA07D85}"/>
              </a:ext>
            </a:extLst>
          </p:cNvPr>
          <p:cNvSpPr/>
          <p:nvPr/>
        </p:nvSpPr>
        <p:spPr>
          <a:xfrm>
            <a:off x="15167601" y="9641497"/>
            <a:ext cx="1645920" cy="82035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BIP</a:t>
            </a:r>
          </a:p>
        </p:txBody>
      </p:sp>
      <p:sp>
        <p:nvSpPr>
          <p:cNvPr id="31" name="Rectángulo redondeado 30">
            <a:extLst>
              <a:ext uri="{FF2B5EF4-FFF2-40B4-BE49-F238E27FC236}">
                <a16:creationId xmlns:a16="http://schemas.microsoft.com/office/drawing/2014/main" id="{190CFC65-D622-FB0A-C3D7-0CE8C9818BA4}"/>
              </a:ext>
            </a:extLst>
          </p:cNvPr>
          <p:cNvSpPr/>
          <p:nvPr/>
        </p:nvSpPr>
        <p:spPr>
          <a:xfrm>
            <a:off x="15136491" y="11228522"/>
            <a:ext cx="1645920" cy="82035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BIP</a:t>
            </a:r>
          </a:p>
        </p:txBody>
      </p:sp>
      <p:sp>
        <p:nvSpPr>
          <p:cNvPr id="32" name="Rectángulo redondeado 31">
            <a:extLst>
              <a:ext uri="{FF2B5EF4-FFF2-40B4-BE49-F238E27FC236}">
                <a16:creationId xmlns:a16="http://schemas.microsoft.com/office/drawing/2014/main" id="{24B4A968-7A7E-4B9C-758A-7A48B195D8C9}"/>
              </a:ext>
            </a:extLst>
          </p:cNvPr>
          <p:cNvSpPr/>
          <p:nvPr/>
        </p:nvSpPr>
        <p:spPr>
          <a:xfrm>
            <a:off x="18349592" y="9641497"/>
            <a:ext cx="1645920" cy="82035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BIP</a:t>
            </a:r>
          </a:p>
        </p:txBody>
      </p:sp>
      <p:sp>
        <p:nvSpPr>
          <p:cNvPr id="33" name="Rectángulo redondeado 32">
            <a:extLst>
              <a:ext uri="{FF2B5EF4-FFF2-40B4-BE49-F238E27FC236}">
                <a16:creationId xmlns:a16="http://schemas.microsoft.com/office/drawing/2014/main" id="{DE53BC09-2159-63CD-F179-5D68570AAFE9}"/>
              </a:ext>
            </a:extLst>
          </p:cNvPr>
          <p:cNvSpPr/>
          <p:nvPr/>
        </p:nvSpPr>
        <p:spPr>
          <a:xfrm>
            <a:off x="18349592" y="11228522"/>
            <a:ext cx="1645920" cy="82035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BIP</a:t>
            </a:r>
          </a:p>
        </p:txBody>
      </p:sp>
      <p:sp>
        <p:nvSpPr>
          <p:cNvPr id="34" name="Rectángulo redondeado 33">
            <a:extLst>
              <a:ext uri="{FF2B5EF4-FFF2-40B4-BE49-F238E27FC236}">
                <a16:creationId xmlns:a16="http://schemas.microsoft.com/office/drawing/2014/main" id="{04F4D3B5-B522-790D-89D6-B6FF8F0B3AFF}"/>
              </a:ext>
            </a:extLst>
          </p:cNvPr>
          <p:cNvSpPr/>
          <p:nvPr/>
        </p:nvSpPr>
        <p:spPr>
          <a:xfrm>
            <a:off x="10546571" y="7066756"/>
            <a:ext cx="1645920" cy="82035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BIP</a:t>
            </a:r>
          </a:p>
        </p:txBody>
      </p:sp>
      <p:sp>
        <p:nvSpPr>
          <p:cNvPr id="35" name="Rectángulo redondeado 34">
            <a:extLst>
              <a:ext uri="{FF2B5EF4-FFF2-40B4-BE49-F238E27FC236}">
                <a16:creationId xmlns:a16="http://schemas.microsoft.com/office/drawing/2014/main" id="{032EA6F6-CAB8-27D2-BB84-F957F3424291}"/>
              </a:ext>
            </a:extLst>
          </p:cNvPr>
          <p:cNvSpPr/>
          <p:nvPr/>
        </p:nvSpPr>
        <p:spPr>
          <a:xfrm>
            <a:off x="17151527" y="7066756"/>
            <a:ext cx="1645920" cy="82035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BIP</a:t>
            </a:r>
          </a:p>
        </p:txBody>
      </p:sp>
    </p:spTree>
    <p:extLst>
      <p:ext uri="{BB962C8B-B14F-4D97-AF65-F5344CB8AC3E}">
        <p14:creationId xmlns:p14="http://schemas.microsoft.com/office/powerpoint/2010/main" val="2041455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0F849D72-5C72-6B0D-3FF7-30579D01A1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2C81D87-8AF4-FD4E-93C8-94577A779CED}" type="slidenum">
              <a:rPr lang="es-ES" smtClean="0"/>
              <a:pPr/>
              <a:t>12</a:t>
            </a:fld>
            <a:endParaRPr lang="es-ES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0918D295-A9EE-EDAB-ACC9-1ACF9EE1B0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BLENDED COURSE STRUCTURE</a:t>
            </a:r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id="{90682C17-4ECF-278A-D06C-A50CB30D5321}"/>
              </a:ext>
            </a:extLst>
          </p:cNvPr>
          <p:cNvSpPr/>
          <p:nvPr/>
        </p:nvSpPr>
        <p:spPr>
          <a:xfrm>
            <a:off x="7362000" y="9479280"/>
            <a:ext cx="9570720" cy="212838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HOST (COUNTRY 1)</a:t>
            </a:r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id="{FD06E1CD-EF69-1C51-9713-C8834B107A7B}"/>
              </a:ext>
            </a:extLst>
          </p:cNvPr>
          <p:cNvSpPr/>
          <p:nvPr/>
        </p:nvSpPr>
        <p:spPr>
          <a:xfrm>
            <a:off x="14124940" y="5527301"/>
            <a:ext cx="9570720" cy="212838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SEND (COUNTRY 3)</a:t>
            </a:r>
          </a:p>
        </p:txBody>
      </p:sp>
      <p:sp>
        <p:nvSpPr>
          <p:cNvPr id="21" name="Elipse 20">
            <a:extLst>
              <a:ext uri="{FF2B5EF4-FFF2-40B4-BE49-F238E27FC236}">
                <a16:creationId xmlns:a16="http://schemas.microsoft.com/office/drawing/2014/main" id="{B1B45B05-35E0-1837-7E88-BD5093DBB19A}"/>
              </a:ext>
            </a:extLst>
          </p:cNvPr>
          <p:cNvSpPr/>
          <p:nvPr/>
        </p:nvSpPr>
        <p:spPr>
          <a:xfrm>
            <a:off x="688340" y="4944794"/>
            <a:ext cx="9570720" cy="212838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SEND (COUNTRY 4)</a:t>
            </a:r>
          </a:p>
        </p:txBody>
      </p:sp>
      <p:sp>
        <p:nvSpPr>
          <p:cNvPr id="36" name="Elipse 35">
            <a:extLst>
              <a:ext uri="{FF2B5EF4-FFF2-40B4-BE49-F238E27FC236}">
                <a16:creationId xmlns:a16="http://schemas.microsoft.com/office/drawing/2014/main" id="{B28B400F-3D80-613D-3058-7851B2071314}"/>
              </a:ext>
            </a:extLst>
          </p:cNvPr>
          <p:cNvSpPr/>
          <p:nvPr/>
        </p:nvSpPr>
        <p:spPr>
          <a:xfrm>
            <a:off x="7225920" y="2538698"/>
            <a:ext cx="9570720" cy="212838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SEND (COUNTRY 2)</a:t>
            </a:r>
          </a:p>
        </p:txBody>
      </p:sp>
      <p:sp>
        <p:nvSpPr>
          <p:cNvPr id="40" name="Flecha abajo 39">
            <a:extLst>
              <a:ext uri="{FF2B5EF4-FFF2-40B4-BE49-F238E27FC236}">
                <a16:creationId xmlns:a16="http://schemas.microsoft.com/office/drawing/2014/main" id="{8853CAE8-361B-6041-1749-62EC282A0C39}"/>
              </a:ext>
            </a:extLst>
          </p:cNvPr>
          <p:cNvSpPr/>
          <p:nvPr/>
        </p:nvSpPr>
        <p:spPr>
          <a:xfrm rot="3550455">
            <a:off x="16863953" y="7174336"/>
            <a:ext cx="792480" cy="3370241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1" name="Flecha abajo 40">
            <a:extLst>
              <a:ext uri="{FF2B5EF4-FFF2-40B4-BE49-F238E27FC236}">
                <a16:creationId xmlns:a16="http://schemas.microsoft.com/office/drawing/2014/main" id="{D66E1030-11CB-AD5C-1E82-4DD50DFBF248}"/>
              </a:ext>
            </a:extLst>
          </p:cNvPr>
          <p:cNvSpPr/>
          <p:nvPr/>
        </p:nvSpPr>
        <p:spPr>
          <a:xfrm rot="18411224">
            <a:off x="6816391" y="6638351"/>
            <a:ext cx="792480" cy="3757339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2" name="Flecha abajo 41">
            <a:extLst>
              <a:ext uri="{FF2B5EF4-FFF2-40B4-BE49-F238E27FC236}">
                <a16:creationId xmlns:a16="http://schemas.microsoft.com/office/drawing/2014/main" id="{D97D9016-223B-F5E8-21A3-F8836101BFA5}"/>
              </a:ext>
            </a:extLst>
          </p:cNvPr>
          <p:cNvSpPr/>
          <p:nvPr/>
        </p:nvSpPr>
        <p:spPr>
          <a:xfrm>
            <a:off x="11751119" y="4944794"/>
            <a:ext cx="792480" cy="4321125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6" name="Flecha curvada hacia arriba 45">
            <a:extLst>
              <a:ext uri="{FF2B5EF4-FFF2-40B4-BE49-F238E27FC236}">
                <a16:creationId xmlns:a16="http://schemas.microsoft.com/office/drawing/2014/main" id="{0917F508-782A-3632-D893-0C5C67287B99}"/>
              </a:ext>
            </a:extLst>
          </p:cNvPr>
          <p:cNvSpPr/>
          <p:nvPr/>
        </p:nvSpPr>
        <p:spPr>
          <a:xfrm>
            <a:off x="9740170" y="11707681"/>
            <a:ext cx="5606858" cy="1193931"/>
          </a:xfrm>
          <a:prstGeom prst="curvedUpArrow">
            <a:avLst>
              <a:gd name="adj1" fmla="val 35052"/>
              <a:gd name="adj2" fmla="val 111760"/>
              <a:gd name="adj3" fmla="val 53082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3617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0F849D72-5C72-6B0D-3FF7-30579D01A1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2C81D87-8AF4-FD4E-93C8-94577A779CED}" type="slidenum">
              <a:rPr lang="es-ES" smtClean="0"/>
              <a:pPr/>
              <a:t>13</a:t>
            </a:fld>
            <a:endParaRPr lang="es-ES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0918D295-A9EE-EDAB-ACC9-1ACF9EE1B0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BLENDED INTENSIVE PROGRAMME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4633D28F-4BBB-2359-1818-2DE8128A69DF}"/>
              </a:ext>
            </a:extLst>
          </p:cNvPr>
          <p:cNvSpPr txBox="1"/>
          <p:nvPr/>
        </p:nvSpPr>
        <p:spPr>
          <a:xfrm>
            <a:off x="1542410" y="2773680"/>
            <a:ext cx="630559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/>
              <a:t>For</a:t>
            </a:r>
            <a:r>
              <a:rPr lang="es-ES" dirty="0"/>
              <a:t> </a:t>
            </a:r>
            <a:r>
              <a:rPr lang="es-ES" dirty="0" err="1"/>
              <a:t>bachelor's</a:t>
            </a:r>
            <a:r>
              <a:rPr lang="es-ES" dirty="0"/>
              <a:t> and </a:t>
            </a:r>
            <a:r>
              <a:rPr lang="es-ES" dirty="0" err="1"/>
              <a:t>master's</a:t>
            </a:r>
            <a:r>
              <a:rPr lang="es-ES" dirty="0"/>
              <a:t> </a:t>
            </a:r>
            <a:r>
              <a:rPr lang="es-ES" dirty="0" err="1"/>
              <a:t>degree</a:t>
            </a:r>
            <a:r>
              <a:rPr lang="es-ES" dirty="0"/>
              <a:t> </a:t>
            </a:r>
            <a:r>
              <a:rPr lang="es-ES" dirty="0" err="1"/>
              <a:t>students</a:t>
            </a:r>
            <a:endParaRPr lang="es-ES" dirty="0"/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32B95B6E-721D-C50D-E5A1-9EAA9BF7F589}"/>
              </a:ext>
            </a:extLst>
          </p:cNvPr>
          <p:cNvCxnSpPr/>
          <p:nvPr/>
        </p:nvCxnSpPr>
        <p:spPr>
          <a:xfrm>
            <a:off x="8168640" y="2621280"/>
            <a:ext cx="0" cy="980934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A1A8E4D0-4C78-146B-ABE9-7C059E9338A9}"/>
              </a:ext>
            </a:extLst>
          </p:cNvPr>
          <p:cNvCxnSpPr>
            <a:cxnSpLocks/>
          </p:cNvCxnSpPr>
          <p:nvPr/>
        </p:nvCxnSpPr>
        <p:spPr>
          <a:xfrm>
            <a:off x="914400" y="6004560"/>
            <a:ext cx="725424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C0973B14-A20E-D2F7-00BC-EDC3CFCC6391}"/>
              </a:ext>
            </a:extLst>
          </p:cNvPr>
          <p:cNvCxnSpPr>
            <a:cxnSpLocks/>
          </p:cNvCxnSpPr>
          <p:nvPr/>
        </p:nvCxnSpPr>
        <p:spPr>
          <a:xfrm>
            <a:off x="914400" y="9113520"/>
            <a:ext cx="725424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Elipse 13">
            <a:extLst>
              <a:ext uri="{FF2B5EF4-FFF2-40B4-BE49-F238E27FC236}">
                <a16:creationId xmlns:a16="http://schemas.microsoft.com/office/drawing/2014/main" id="{D5243331-6AFB-5294-F794-02D666E319F0}"/>
              </a:ext>
            </a:extLst>
          </p:cNvPr>
          <p:cNvSpPr/>
          <p:nvPr/>
        </p:nvSpPr>
        <p:spPr>
          <a:xfrm>
            <a:off x="6979920" y="6241731"/>
            <a:ext cx="822960" cy="82035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1</a:t>
            </a:r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id="{599999F9-BDB9-10DD-50B3-1DBD1CD691D9}"/>
              </a:ext>
            </a:extLst>
          </p:cNvPr>
          <p:cNvSpPr/>
          <p:nvPr/>
        </p:nvSpPr>
        <p:spPr>
          <a:xfrm>
            <a:off x="6979920" y="9387841"/>
            <a:ext cx="822960" cy="82035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2</a:t>
            </a:r>
          </a:p>
        </p:txBody>
      </p:sp>
      <p:sp>
        <p:nvSpPr>
          <p:cNvPr id="20" name="Rectángulo redondeado 19">
            <a:extLst>
              <a:ext uri="{FF2B5EF4-FFF2-40B4-BE49-F238E27FC236}">
                <a16:creationId xmlns:a16="http://schemas.microsoft.com/office/drawing/2014/main" id="{995041FE-73EF-57CC-6423-FB57BECE304B}"/>
              </a:ext>
            </a:extLst>
          </p:cNvPr>
          <p:cNvSpPr/>
          <p:nvPr/>
        </p:nvSpPr>
        <p:spPr>
          <a:xfrm>
            <a:off x="3581401" y="7066756"/>
            <a:ext cx="1645920" cy="82035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BIP</a:t>
            </a:r>
          </a:p>
        </p:txBody>
      </p:sp>
      <p:sp>
        <p:nvSpPr>
          <p:cNvPr id="22" name="Rectángulo redondeado 21">
            <a:extLst>
              <a:ext uri="{FF2B5EF4-FFF2-40B4-BE49-F238E27FC236}">
                <a16:creationId xmlns:a16="http://schemas.microsoft.com/office/drawing/2014/main" id="{B5F428BD-EA38-5C9B-E428-CE826E57CB4C}"/>
              </a:ext>
            </a:extLst>
          </p:cNvPr>
          <p:cNvSpPr/>
          <p:nvPr/>
        </p:nvSpPr>
        <p:spPr>
          <a:xfrm>
            <a:off x="1542410" y="9617744"/>
            <a:ext cx="1645920" cy="82035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BIP</a:t>
            </a:r>
          </a:p>
        </p:txBody>
      </p:sp>
      <p:sp>
        <p:nvSpPr>
          <p:cNvPr id="23" name="Rectángulo redondeado 22">
            <a:extLst>
              <a:ext uri="{FF2B5EF4-FFF2-40B4-BE49-F238E27FC236}">
                <a16:creationId xmlns:a16="http://schemas.microsoft.com/office/drawing/2014/main" id="{7FBF20D7-507E-174A-2286-A72DCA0A65BD}"/>
              </a:ext>
            </a:extLst>
          </p:cNvPr>
          <p:cNvSpPr/>
          <p:nvPr/>
        </p:nvSpPr>
        <p:spPr>
          <a:xfrm>
            <a:off x="1511300" y="11204769"/>
            <a:ext cx="1645920" cy="82035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BIP</a:t>
            </a:r>
          </a:p>
        </p:txBody>
      </p:sp>
      <p:sp>
        <p:nvSpPr>
          <p:cNvPr id="24" name="Rectángulo redondeado 23">
            <a:extLst>
              <a:ext uri="{FF2B5EF4-FFF2-40B4-BE49-F238E27FC236}">
                <a16:creationId xmlns:a16="http://schemas.microsoft.com/office/drawing/2014/main" id="{4CE38DE8-3027-C89E-FAE0-4BB5F82096C3}"/>
              </a:ext>
            </a:extLst>
          </p:cNvPr>
          <p:cNvSpPr/>
          <p:nvPr/>
        </p:nvSpPr>
        <p:spPr>
          <a:xfrm>
            <a:off x="4724401" y="9617744"/>
            <a:ext cx="1645920" cy="82035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BIP</a:t>
            </a:r>
          </a:p>
        </p:txBody>
      </p:sp>
      <p:sp>
        <p:nvSpPr>
          <p:cNvPr id="25" name="Rectángulo redondeado 24">
            <a:extLst>
              <a:ext uri="{FF2B5EF4-FFF2-40B4-BE49-F238E27FC236}">
                <a16:creationId xmlns:a16="http://schemas.microsoft.com/office/drawing/2014/main" id="{6A7CACA1-EB95-3893-1F45-0684E33F99AB}"/>
              </a:ext>
            </a:extLst>
          </p:cNvPr>
          <p:cNvSpPr/>
          <p:nvPr/>
        </p:nvSpPr>
        <p:spPr>
          <a:xfrm>
            <a:off x="4724401" y="11204769"/>
            <a:ext cx="1645920" cy="82035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BIP</a:t>
            </a:r>
          </a:p>
        </p:txBody>
      </p:sp>
      <p:sp>
        <p:nvSpPr>
          <p:cNvPr id="51" name="CuadroTexto 50">
            <a:extLst>
              <a:ext uri="{FF2B5EF4-FFF2-40B4-BE49-F238E27FC236}">
                <a16:creationId xmlns:a16="http://schemas.microsoft.com/office/drawing/2014/main" id="{8CC4E466-2498-B2C1-A896-4B742CD99946}"/>
              </a:ext>
            </a:extLst>
          </p:cNvPr>
          <p:cNvSpPr txBox="1"/>
          <p:nvPr/>
        </p:nvSpPr>
        <p:spPr>
          <a:xfrm>
            <a:off x="9219008" y="3364468"/>
            <a:ext cx="1387078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err="1"/>
              <a:t>How</a:t>
            </a:r>
            <a:r>
              <a:rPr lang="es-ES" dirty="0"/>
              <a:t> </a:t>
            </a:r>
            <a:r>
              <a:rPr lang="es-ES" dirty="0" err="1"/>
              <a:t>we</a:t>
            </a:r>
            <a:r>
              <a:rPr lang="es-ES" dirty="0"/>
              <a:t> </a:t>
            </a:r>
            <a:r>
              <a:rPr lang="es-ES" dirty="0" err="1"/>
              <a:t>ensure</a:t>
            </a:r>
            <a:r>
              <a:rPr lang="es-ES" dirty="0"/>
              <a:t> </a:t>
            </a:r>
            <a:r>
              <a:rPr lang="es-ES" dirty="0" err="1"/>
              <a:t>recognition</a:t>
            </a:r>
            <a:r>
              <a:rPr lang="es-ES" dirty="0"/>
              <a:t> </a:t>
            </a:r>
            <a:r>
              <a:rPr lang="es-ES" dirty="0" err="1"/>
              <a:t>of</a:t>
            </a:r>
            <a:r>
              <a:rPr lang="es-ES" dirty="0"/>
              <a:t> 3 ECTS </a:t>
            </a:r>
            <a:r>
              <a:rPr lang="es-ES" dirty="0" err="1"/>
              <a:t>credits</a:t>
            </a:r>
            <a:r>
              <a:rPr lang="es-ES" dirty="0"/>
              <a:t>?</a:t>
            </a:r>
          </a:p>
        </p:txBody>
      </p:sp>
      <p:sp>
        <p:nvSpPr>
          <p:cNvPr id="52" name="CuadroTexto 51">
            <a:extLst>
              <a:ext uri="{FF2B5EF4-FFF2-40B4-BE49-F238E27FC236}">
                <a16:creationId xmlns:a16="http://schemas.microsoft.com/office/drawing/2014/main" id="{E66A6450-BF3A-40C6-26AE-A9ACE1553D49}"/>
              </a:ext>
            </a:extLst>
          </p:cNvPr>
          <p:cNvSpPr txBox="1"/>
          <p:nvPr/>
        </p:nvSpPr>
        <p:spPr>
          <a:xfrm>
            <a:off x="9279968" y="5154763"/>
            <a:ext cx="1413465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ES" dirty="0" err="1"/>
              <a:t>How</a:t>
            </a:r>
            <a:r>
              <a:rPr lang="es-ES" dirty="0"/>
              <a:t> do </a:t>
            </a:r>
            <a:r>
              <a:rPr lang="es-ES" dirty="0" err="1"/>
              <a:t>we</a:t>
            </a:r>
            <a:r>
              <a:rPr lang="es-ES" dirty="0"/>
              <a:t> </a:t>
            </a:r>
            <a:r>
              <a:rPr lang="es-ES" dirty="0" err="1"/>
              <a:t>allow</a:t>
            </a:r>
            <a:r>
              <a:rPr lang="es-ES" dirty="0"/>
              <a:t> host country </a:t>
            </a:r>
            <a:r>
              <a:rPr lang="es-ES" dirty="0" err="1"/>
              <a:t>students</a:t>
            </a:r>
            <a:r>
              <a:rPr lang="es-ES" dirty="0"/>
              <a:t> </a:t>
            </a:r>
            <a:r>
              <a:rPr lang="es-ES" dirty="0" err="1"/>
              <a:t>from</a:t>
            </a:r>
            <a:r>
              <a:rPr lang="es-ES" dirty="0"/>
              <a:t> </a:t>
            </a:r>
            <a:r>
              <a:rPr lang="es-ES" dirty="0" err="1"/>
              <a:t>different</a:t>
            </a:r>
            <a:r>
              <a:rPr lang="es-ES" dirty="0"/>
              <a:t> </a:t>
            </a:r>
            <a:r>
              <a:rPr lang="es-ES" dirty="0" err="1"/>
              <a:t>cities</a:t>
            </a:r>
            <a:r>
              <a:rPr lang="es-ES" dirty="0"/>
              <a:t> </a:t>
            </a:r>
            <a:r>
              <a:rPr lang="es-ES" dirty="0" err="1"/>
              <a:t>to</a:t>
            </a:r>
            <a:r>
              <a:rPr lang="es-ES" dirty="0"/>
              <a:t> </a:t>
            </a:r>
            <a:r>
              <a:rPr lang="es-ES" dirty="0" err="1"/>
              <a:t>participate</a:t>
            </a:r>
            <a:r>
              <a:rPr lang="es-ES" dirty="0"/>
              <a:t>?</a:t>
            </a:r>
          </a:p>
        </p:txBody>
      </p:sp>
      <p:sp>
        <p:nvSpPr>
          <p:cNvPr id="53" name="CuadroTexto 52">
            <a:extLst>
              <a:ext uri="{FF2B5EF4-FFF2-40B4-BE49-F238E27FC236}">
                <a16:creationId xmlns:a16="http://schemas.microsoft.com/office/drawing/2014/main" id="{4F26F71B-DD82-2230-87D0-C5E1BAE91EC9}"/>
              </a:ext>
            </a:extLst>
          </p:cNvPr>
          <p:cNvSpPr txBox="1"/>
          <p:nvPr/>
        </p:nvSpPr>
        <p:spPr>
          <a:xfrm>
            <a:off x="9279968" y="7655423"/>
            <a:ext cx="1413465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ES" dirty="0" err="1"/>
              <a:t>What</a:t>
            </a:r>
            <a:r>
              <a:rPr lang="es-ES" dirty="0"/>
              <a:t> </a:t>
            </a:r>
            <a:r>
              <a:rPr lang="es-ES" dirty="0" err="1"/>
              <a:t>kind</a:t>
            </a:r>
            <a:r>
              <a:rPr lang="es-ES" dirty="0"/>
              <a:t> </a:t>
            </a:r>
            <a:r>
              <a:rPr lang="es-ES" dirty="0" err="1"/>
              <a:t>of</a:t>
            </a:r>
            <a:r>
              <a:rPr lang="es-ES" dirty="0"/>
              <a:t> training </a:t>
            </a:r>
            <a:r>
              <a:rPr lang="es-ES" dirty="0" err="1"/>
              <a:t>courses</a:t>
            </a:r>
            <a:r>
              <a:rPr lang="es-ES" dirty="0"/>
              <a:t> </a:t>
            </a:r>
            <a:r>
              <a:rPr lang="es-ES" dirty="0" err="1"/>
              <a:t>would</a:t>
            </a:r>
            <a:r>
              <a:rPr lang="es-ES" dirty="0"/>
              <a:t> be </a:t>
            </a:r>
            <a:r>
              <a:rPr lang="es-ES" dirty="0" err="1"/>
              <a:t>relevant</a:t>
            </a:r>
            <a:r>
              <a:rPr lang="es-ES" dirty="0"/>
              <a:t> in </a:t>
            </a:r>
            <a:r>
              <a:rPr lang="es-ES" dirty="0" err="1"/>
              <a:t>this</a:t>
            </a:r>
            <a:r>
              <a:rPr lang="es-ES" dirty="0"/>
              <a:t> </a:t>
            </a:r>
            <a:r>
              <a:rPr lang="es-ES" dirty="0" err="1"/>
              <a:t>type</a:t>
            </a:r>
            <a:r>
              <a:rPr lang="es-ES" dirty="0"/>
              <a:t> </a:t>
            </a:r>
            <a:r>
              <a:rPr lang="es-ES" dirty="0" err="1"/>
              <a:t>of</a:t>
            </a:r>
            <a:r>
              <a:rPr lang="es-ES" dirty="0"/>
              <a:t> </a:t>
            </a:r>
            <a:r>
              <a:rPr lang="es-ES" dirty="0" err="1"/>
              <a:t>format</a:t>
            </a:r>
            <a:r>
              <a:rPr lang="es-ES" dirty="0"/>
              <a:t>?</a:t>
            </a:r>
          </a:p>
        </p:txBody>
      </p:sp>
      <p:sp>
        <p:nvSpPr>
          <p:cNvPr id="54" name="CuadroTexto 53">
            <a:extLst>
              <a:ext uri="{FF2B5EF4-FFF2-40B4-BE49-F238E27FC236}">
                <a16:creationId xmlns:a16="http://schemas.microsoft.com/office/drawing/2014/main" id="{B45EFE5B-4B44-C622-00CA-CD943961DC4B}"/>
              </a:ext>
            </a:extLst>
          </p:cNvPr>
          <p:cNvSpPr txBox="1"/>
          <p:nvPr/>
        </p:nvSpPr>
        <p:spPr>
          <a:xfrm>
            <a:off x="9197992" y="10027921"/>
            <a:ext cx="1421663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ES" dirty="0" err="1"/>
              <a:t>One</a:t>
            </a:r>
            <a:r>
              <a:rPr lang="es-ES" dirty="0"/>
              <a:t> </a:t>
            </a:r>
            <a:r>
              <a:rPr lang="es-ES" dirty="0" err="1"/>
              <a:t>course</a:t>
            </a:r>
            <a:r>
              <a:rPr lang="es-ES" dirty="0"/>
              <a:t> per </a:t>
            </a:r>
            <a:r>
              <a:rPr lang="es-ES" dirty="0" err="1"/>
              <a:t>year</a:t>
            </a:r>
            <a:r>
              <a:rPr lang="es-ES" dirty="0"/>
              <a:t> </a:t>
            </a:r>
            <a:r>
              <a:rPr lang="es-ES" dirty="0" err="1"/>
              <a:t>or</a:t>
            </a:r>
            <a:r>
              <a:rPr lang="es-ES" dirty="0"/>
              <a:t> </a:t>
            </a:r>
            <a:r>
              <a:rPr lang="es-ES" dirty="0" err="1"/>
              <a:t>one</a:t>
            </a:r>
            <a:r>
              <a:rPr lang="es-ES" dirty="0"/>
              <a:t> </a:t>
            </a:r>
            <a:r>
              <a:rPr lang="es-ES" dirty="0" err="1"/>
              <a:t>course</a:t>
            </a:r>
            <a:r>
              <a:rPr lang="es-ES" dirty="0"/>
              <a:t> per country per </a:t>
            </a:r>
            <a:r>
              <a:rPr lang="es-ES" dirty="0" err="1"/>
              <a:t>year</a:t>
            </a:r>
            <a:r>
              <a:rPr lang="es-ES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974759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0F849D72-5C72-6B0D-3FF7-30579D01A1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2C81D87-8AF4-FD4E-93C8-94577A779CED}" type="slidenum">
              <a:rPr lang="es-ES" smtClean="0"/>
              <a:pPr/>
              <a:t>14</a:t>
            </a:fld>
            <a:endParaRPr lang="es-ES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0918D295-A9EE-EDAB-ACC9-1ACF9EE1B0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BLENDED INTENSIVE PROGRAMME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4633D28F-4BBB-2359-1818-2DE8128A69DF}"/>
              </a:ext>
            </a:extLst>
          </p:cNvPr>
          <p:cNvSpPr txBox="1"/>
          <p:nvPr/>
        </p:nvSpPr>
        <p:spPr>
          <a:xfrm>
            <a:off x="833694" y="3292678"/>
            <a:ext cx="725423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/>
              <a:t>For</a:t>
            </a:r>
            <a:r>
              <a:rPr lang="es-ES" dirty="0"/>
              <a:t> staff</a:t>
            </a:r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32B95B6E-721D-C50D-E5A1-9EAA9BF7F589}"/>
              </a:ext>
            </a:extLst>
          </p:cNvPr>
          <p:cNvCxnSpPr/>
          <p:nvPr/>
        </p:nvCxnSpPr>
        <p:spPr>
          <a:xfrm>
            <a:off x="8168640" y="2621280"/>
            <a:ext cx="0" cy="980934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A1A8E4D0-4C78-146B-ABE9-7C059E9338A9}"/>
              </a:ext>
            </a:extLst>
          </p:cNvPr>
          <p:cNvCxnSpPr>
            <a:cxnSpLocks/>
          </p:cNvCxnSpPr>
          <p:nvPr/>
        </p:nvCxnSpPr>
        <p:spPr>
          <a:xfrm>
            <a:off x="914400" y="6004560"/>
            <a:ext cx="725424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C0973B14-A20E-D2F7-00BC-EDC3CFCC6391}"/>
              </a:ext>
            </a:extLst>
          </p:cNvPr>
          <p:cNvCxnSpPr>
            <a:cxnSpLocks/>
          </p:cNvCxnSpPr>
          <p:nvPr/>
        </p:nvCxnSpPr>
        <p:spPr>
          <a:xfrm>
            <a:off x="914400" y="9113520"/>
            <a:ext cx="725424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Elipse 13">
            <a:extLst>
              <a:ext uri="{FF2B5EF4-FFF2-40B4-BE49-F238E27FC236}">
                <a16:creationId xmlns:a16="http://schemas.microsoft.com/office/drawing/2014/main" id="{D5243331-6AFB-5294-F794-02D666E319F0}"/>
              </a:ext>
            </a:extLst>
          </p:cNvPr>
          <p:cNvSpPr/>
          <p:nvPr/>
        </p:nvSpPr>
        <p:spPr>
          <a:xfrm>
            <a:off x="6979920" y="6241731"/>
            <a:ext cx="822960" cy="82035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1</a:t>
            </a:r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id="{599999F9-BDB9-10DD-50B3-1DBD1CD691D9}"/>
              </a:ext>
            </a:extLst>
          </p:cNvPr>
          <p:cNvSpPr/>
          <p:nvPr/>
        </p:nvSpPr>
        <p:spPr>
          <a:xfrm>
            <a:off x="6979920" y="9387841"/>
            <a:ext cx="822960" cy="82035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2</a:t>
            </a:r>
          </a:p>
        </p:txBody>
      </p:sp>
      <p:sp>
        <p:nvSpPr>
          <p:cNvPr id="20" name="Rectángulo redondeado 19">
            <a:extLst>
              <a:ext uri="{FF2B5EF4-FFF2-40B4-BE49-F238E27FC236}">
                <a16:creationId xmlns:a16="http://schemas.microsoft.com/office/drawing/2014/main" id="{995041FE-73EF-57CC-6423-FB57BECE304B}"/>
              </a:ext>
            </a:extLst>
          </p:cNvPr>
          <p:cNvSpPr/>
          <p:nvPr/>
        </p:nvSpPr>
        <p:spPr>
          <a:xfrm>
            <a:off x="3581401" y="7066756"/>
            <a:ext cx="1645920" cy="82035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BIP</a:t>
            </a:r>
          </a:p>
        </p:txBody>
      </p:sp>
      <p:sp>
        <p:nvSpPr>
          <p:cNvPr id="22" name="Rectángulo redondeado 21">
            <a:extLst>
              <a:ext uri="{FF2B5EF4-FFF2-40B4-BE49-F238E27FC236}">
                <a16:creationId xmlns:a16="http://schemas.microsoft.com/office/drawing/2014/main" id="{B5F428BD-EA38-5C9B-E428-CE826E57CB4C}"/>
              </a:ext>
            </a:extLst>
          </p:cNvPr>
          <p:cNvSpPr/>
          <p:nvPr/>
        </p:nvSpPr>
        <p:spPr>
          <a:xfrm>
            <a:off x="1542410" y="9617744"/>
            <a:ext cx="1645920" cy="82035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BIP</a:t>
            </a:r>
          </a:p>
        </p:txBody>
      </p:sp>
      <p:sp>
        <p:nvSpPr>
          <p:cNvPr id="23" name="Rectángulo redondeado 22">
            <a:extLst>
              <a:ext uri="{FF2B5EF4-FFF2-40B4-BE49-F238E27FC236}">
                <a16:creationId xmlns:a16="http://schemas.microsoft.com/office/drawing/2014/main" id="{7FBF20D7-507E-174A-2286-A72DCA0A65BD}"/>
              </a:ext>
            </a:extLst>
          </p:cNvPr>
          <p:cNvSpPr/>
          <p:nvPr/>
        </p:nvSpPr>
        <p:spPr>
          <a:xfrm>
            <a:off x="1511300" y="11204769"/>
            <a:ext cx="1645920" cy="82035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BIP</a:t>
            </a:r>
          </a:p>
        </p:txBody>
      </p:sp>
      <p:sp>
        <p:nvSpPr>
          <p:cNvPr id="24" name="Rectángulo redondeado 23">
            <a:extLst>
              <a:ext uri="{FF2B5EF4-FFF2-40B4-BE49-F238E27FC236}">
                <a16:creationId xmlns:a16="http://schemas.microsoft.com/office/drawing/2014/main" id="{4CE38DE8-3027-C89E-FAE0-4BB5F82096C3}"/>
              </a:ext>
            </a:extLst>
          </p:cNvPr>
          <p:cNvSpPr/>
          <p:nvPr/>
        </p:nvSpPr>
        <p:spPr>
          <a:xfrm>
            <a:off x="4724401" y="9617744"/>
            <a:ext cx="1645920" cy="82035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BIP</a:t>
            </a:r>
          </a:p>
        </p:txBody>
      </p:sp>
      <p:sp>
        <p:nvSpPr>
          <p:cNvPr id="25" name="Rectángulo redondeado 24">
            <a:extLst>
              <a:ext uri="{FF2B5EF4-FFF2-40B4-BE49-F238E27FC236}">
                <a16:creationId xmlns:a16="http://schemas.microsoft.com/office/drawing/2014/main" id="{6A7CACA1-EB95-3893-1F45-0684E33F99AB}"/>
              </a:ext>
            </a:extLst>
          </p:cNvPr>
          <p:cNvSpPr/>
          <p:nvPr/>
        </p:nvSpPr>
        <p:spPr>
          <a:xfrm>
            <a:off x="4724401" y="11204769"/>
            <a:ext cx="1645920" cy="82035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BIP</a:t>
            </a:r>
          </a:p>
        </p:txBody>
      </p:sp>
      <p:sp>
        <p:nvSpPr>
          <p:cNvPr id="52" name="CuadroTexto 51">
            <a:extLst>
              <a:ext uri="{FF2B5EF4-FFF2-40B4-BE49-F238E27FC236}">
                <a16:creationId xmlns:a16="http://schemas.microsoft.com/office/drawing/2014/main" id="{E66A6450-BF3A-40C6-26AE-A9ACE1553D49}"/>
              </a:ext>
            </a:extLst>
          </p:cNvPr>
          <p:cNvSpPr txBox="1"/>
          <p:nvPr/>
        </p:nvSpPr>
        <p:spPr>
          <a:xfrm>
            <a:off x="9279968" y="3357089"/>
            <a:ext cx="14134659" cy="1997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ES" dirty="0" err="1"/>
              <a:t>How</a:t>
            </a:r>
            <a:r>
              <a:rPr lang="es-ES" dirty="0"/>
              <a:t> do </a:t>
            </a:r>
            <a:r>
              <a:rPr lang="es-ES" dirty="0" err="1"/>
              <a:t>we</a:t>
            </a:r>
            <a:r>
              <a:rPr lang="es-ES" dirty="0"/>
              <a:t> </a:t>
            </a:r>
            <a:r>
              <a:rPr lang="es-ES" dirty="0" err="1"/>
              <a:t>allow</a:t>
            </a:r>
            <a:r>
              <a:rPr lang="es-ES" dirty="0"/>
              <a:t> host country staff </a:t>
            </a:r>
            <a:r>
              <a:rPr lang="es-ES" dirty="0" err="1"/>
              <a:t>from</a:t>
            </a:r>
            <a:r>
              <a:rPr lang="es-ES" dirty="0"/>
              <a:t> </a:t>
            </a:r>
            <a:r>
              <a:rPr lang="es-ES" dirty="0" err="1"/>
              <a:t>different</a:t>
            </a:r>
            <a:r>
              <a:rPr lang="es-ES" dirty="0"/>
              <a:t> </a:t>
            </a:r>
            <a:r>
              <a:rPr lang="es-ES" dirty="0" err="1"/>
              <a:t>cities</a:t>
            </a:r>
            <a:r>
              <a:rPr lang="es-ES" dirty="0"/>
              <a:t> </a:t>
            </a:r>
            <a:r>
              <a:rPr lang="es-ES" dirty="0" err="1"/>
              <a:t>to</a:t>
            </a:r>
            <a:r>
              <a:rPr lang="es-ES" dirty="0"/>
              <a:t> </a:t>
            </a:r>
            <a:r>
              <a:rPr lang="es-ES" dirty="0" err="1"/>
              <a:t>participate</a:t>
            </a:r>
            <a:r>
              <a:rPr lang="es-ES" dirty="0"/>
              <a:t>?</a:t>
            </a:r>
          </a:p>
        </p:txBody>
      </p:sp>
      <p:sp>
        <p:nvSpPr>
          <p:cNvPr id="53" name="CuadroTexto 52">
            <a:extLst>
              <a:ext uri="{FF2B5EF4-FFF2-40B4-BE49-F238E27FC236}">
                <a16:creationId xmlns:a16="http://schemas.microsoft.com/office/drawing/2014/main" id="{4F26F71B-DD82-2230-87D0-C5E1BAE91EC9}"/>
              </a:ext>
            </a:extLst>
          </p:cNvPr>
          <p:cNvSpPr txBox="1"/>
          <p:nvPr/>
        </p:nvSpPr>
        <p:spPr>
          <a:xfrm>
            <a:off x="9279968" y="5857749"/>
            <a:ext cx="14134658" cy="1997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ES" dirty="0" err="1"/>
              <a:t>What</a:t>
            </a:r>
            <a:r>
              <a:rPr lang="es-ES" dirty="0"/>
              <a:t> </a:t>
            </a:r>
            <a:r>
              <a:rPr lang="es-ES" dirty="0" err="1"/>
              <a:t>kind</a:t>
            </a:r>
            <a:r>
              <a:rPr lang="es-ES" dirty="0"/>
              <a:t> </a:t>
            </a:r>
            <a:r>
              <a:rPr lang="es-ES" dirty="0" err="1"/>
              <a:t>of</a:t>
            </a:r>
            <a:r>
              <a:rPr lang="es-ES" dirty="0"/>
              <a:t> training </a:t>
            </a:r>
            <a:r>
              <a:rPr lang="es-ES" dirty="0" err="1"/>
              <a:t>courses</a:t>
            </a:r>
            <a:r>
              <a:rPr lang="es-ES" dirty="0"/>
              <a:t> </a:t>
            </a:r>
            <a:r>
              <a:rPr lang="es-ES" dirty="0" err="1"/>
              <a:t>would</a:t>
            </a:r>
            <a:r>
              <a:rPr lang="es-ES" dirty="0"/>
              <a:t> be </a:t>
            </a:r>
            <a:r>
              <a:rPr lang="es-ES" dirty="0" err="1"/>
              <a:t>relevant</a:t>
            </a:r>
            <a:r>
              <a:rPr lang="es-ES" dirty="0"/>
              <a:t> in </a:t>
            </a:r>
            <a:r>
              <a:rPr lang="es-ES" dirty="0" err="1"/>
              <a:t>this</a:t>
            </a:r>
            <a:r>
              <a:rPr lang="es-ES" dirty="0"/>
              <a:t> </a:t>
            </a:r>
            <a:r>
              <a:rPr lang="es-ES" dirty="0" err="1"/>
              <a:t>type</a:t>
            </a:r>
            <a:r>
              <a:rPr lang="es-ES" dirty="0"/>
              <a:t> </a:t>
            </a:r>
            <a:r>
              <a:rPr lang="es-ES" dirty="0" err="1"/>
              <a:t>of</a:t>
            </a:r>
            <a:r>
              <a:rPr lang="es-ES" dirty="0"/>
              <a:t> </a:t>
            </a:r>
            <a:r>
              <a:rPr lang="es-ES" dirty="0" err="1"/>
              <a:t>format</a:t>
            </a:r>
            <a:r>
              <a:rPr lang="es-ES" dirty="0"/>
              <a:t>?</a:t>
            </a:r>
          </a:p>
        </p:txBody>
      </p:sp>
      <p:sp>
        <p:nvSpPr>
          <p:cNvPr id="54" name="CuadroTexto 53">
            <a:extLst>
              <a:ext uri="{FF2B5EF4-FFF2-40B4-BE49-F238E27FC236}">
                <a16:creationId xmlns:a16="http://schemas.microsoft.com/office/drawing/2014/main" id="{B45EFE5B-4B44-C622-00CA-CD943961DC4B}"/>
              </a:ext>
            </a:extLst>
          </p:cNvPr>
          <p:cNvSpPr txBox="1"/>
          <p:nvPr/>
        </p:nvSpPr>
        <p:spPr>
          <a:xfrm>
            <a:off x="9197992" y="9951065"/>
            <a:ext cx="14216634" cy="1997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ES" dirty="0" err="1"/>
              <a:t>One</a:t>
            </a:r>
            <a:r>
              <a:rPr lang="es-ES" dirty="0"/>
              <a:t> </a:t>
            </a:r>
            <a:r>
              <a:rPr lang="es-ES" dirty="0" err="1"/>
              <a:t>course</a:t>
            </a:r>
            <a:r>
              <a:rPr lang="es-ES" dirty="0"/>
              <a:t> per </a:t>
            </a:r>
            <a:r>
              <a:rPr lang="es-ES" dirty="0" err="1"/>
              <a:t>year</a:t>
            </a:r>
            <a:r>
              <a:rPr lang="es-ES" dirty="0"/>
              <a:t> </a:t>
            </a:r>
            <a:r>
              <a:rPr lang="es-ES" dirty="0" err="1"/>
              <a:t>or</a:t>
            </a:r>
            <a:r>
              <a:rPr lang="es-ES" dirty="0"/>
              <a:t> </a:t>
            </a:r>
            <a:r>
              <a:rPr lang="es-ES" dirty="0" err="1"/>
              <a:t>one</a:t>
            </a:r>
            <a:r>
              <a:rPr lang="es-ES" dirty="0"/>
              <a:t> </a:t>
            </a:r>
            <a:r>
              <a:rPr lang="es-ES" dirty="0" err="1"/>
              <a:t>course</a:t>
            </a:r>
            <a:r>
              <a:rPr lang="es-ES" dirty="0"/>
              <a:t> per country per </a:t>
            </a:r>
            <a:r>
              <a:rPr lang="es-ES" dirty="0" err="1"/>
              <a:t>year</a:t>
            </a:r>
            <a:r>
              <a:rPr lang="es-ES" dirty="0"/>
              <a:t>?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F85006B-CA32-217A-1FA5-7531D4C6CEBC}"/>
              </a:ext>
            </a:extLst>
          </p:cNvPr>
          <p:cNvSpPr txBox="1"/>
          <p:nvPr/>
        </p:nvSpPr>
        <p:spPr>
          <a:xfrm>
            <a:off x="9015869" y="8159413"/>
            <a:ext cx="1281402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Who can </a:t>
            </a:r>
            <a:r>
              <a:rPr lang="es-ES" dirty="0" err="1"/>
              <a:t>provide</a:t>
            </a:r>
            <a:r>
              <a:rPr lang="es-ES" dirty="0"/>
              <a:t> and prepare </a:t>
            </a:r>
            <a:r>
              <a:rPr lang="es-ES" dirty="0" err="1"/>
              <a:t>such</a:t>
            </a:r>
            <a:r>
              <a:rPr lang="es-ES" dirty="0"/>
              <a:t> training</a:t>
            </a:r>
          </a:p>
        </p:txBody>
      </p:sp>
    </p:spTree>
    <p:extLst>
      <p:ext uri="{BB962C8B-B14F-4D97-AF65-F5344CB8AC3E}">
        <p14:creationId xmlns:p14="http://schemas.microsoft.com/office/powerpoint/2010/main" val="3260685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0F849D72-5C72-6B0D-3FF7-30579D01A1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2C81D87-8AF4-FD4E-93C8-94577A779CED}" type="slidenum">
              <a:rPr lang="es-ES" smtClean="0"/>
              <a:pPr/>
              <a:t>15</a:t>
            </a:fld>
            <a:endParaRPr lang="es-ES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0918D295-A9EE-EDAB-ACC9-1ACF9EE1B0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BLENDED INTENSIVE PROGRAMME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4633D28F-4BBB-2359-1818-2DE8128A69DF}"/>
              </a:ext>
            </a:extLst>
          </p:cNvPr>
          <p:cNvSpPr txBox="1"/>
          <p:nvPr/>
        </p:nvSpPr>
        <p:spPr>
          <a:xfrm>
            <a:off x="833694" y="3292678"/>
            <a:ext cx="725423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/>
              <a:t>For</a:t>
            </a:r>
            <a:r>
              <a:rPr lang="es-ES" dirty="0"/>
              <a:t> PhD</a:t>
            </a:r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32B95B6E-721D-C50D-E5A1-9EAA9BF7F589}"/>
              </a:ext>
            </a:extLst>
          </p:cNvPr>
          <p:cNvCxnSpPr/>
          <p:nvPr/>
        </p:nvCxnSpPr>
        <p:spPr>
          <a:xfrm>
            <a:off x="8168640" y="2621280"/>
            <a:ext cx="0" cy="980934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A1A8E4D0-4C78-146B-ABE9-7C059E9338A9}"/>
              </a:ext>
            </a:extLst>
          </p:cNvPr>
          <p:cNvCxnSpPr>
            <a:cxnSpLocks/>
          </p:cNvCxnSpPr>
          <p:nvPr/>
        </p:nvCxnSpPr>
        <p:spPr>
          <a:xfrm>
            <a:off x="914400" y="6004560"/>
            <a:ext cx="725424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C0973B14-A20E-D2F7-00BC-EDC3CFCC6391}"/>
              </a:ext>
            </a:extLst>
          </p:cNvPr>
          <p:cNvCxnSpPr>
            <a:cxnSpLocks/>
          </p:cNvCxnSpPr>
          <p:nvPr/>
        </p:nvCxnSpPr>
        <p:spPr>
          <a:xfrm>
            <a:off x="914400" y="9113520"/>
            <a:ext cx="725424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Elipse 13">
            <a:extLst>
              <a:ext uri="{FF2B5EF4-FFF2-40B4-BE49-F238E27FC236}">
                <a16:creationId xmlns:a16="http://schemas.microsoft.com/office/drawing/2014/main" id="{D5243331-6AFB-5294-F794-02D666E319F0}"/>
              </a:ext>
            </a:extLst>
          </p:cNvPr>
          <p:cNvSpPr/>
          <p:nvPr/>
        </p:nvSpPr>
        <p:spPr>
          <a:xfrm>
            <a:off x="6979920" y="6241731"/>
            <a:ext cx="822960" cy="82035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1</a:t>
            </a:r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id="{599999F9-BDB9-10DD-50B3-1DBD1CD691D9}"/>
              </a:ext>
            </a:extLst>
          </p:cNvPr>
          <p:cNvSpPr/>
          <p:nvPr/>
        </p:nvSpPr>
        <p:spPr>
          <a:xfrm>
            <a:off x="6979920" y="9387841"/>
            <a:ext cx="822960" cy="82035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2</a:t>
            </a:r>
          </a:p>
        </p:txBody>
      </p:sp>
      <p:sp>
        <p:nvSpPr>
          <p:cNvPr id="20" name="Rectángulo redondeado 19">
            <a:extLst>
              <a:ext uri="{FF2B5EF4-FFF2-40B4-BE49-F238E27FC236}">
                <a16:creationId xmlns:a16="http://schemas.microsoft.com/office/drawing/2014/main" id="{995041FE-73EF-57CC-6423-FB57BECE304B}"/>
              </a:ext>
            </a:extLst>
          </p:cNvPr>
          <p:cNvSpPr/>
          <p:nvPr/>
        </p:nvSpPr>
        <p:spPr>
          <a:xfrm>
            <a:off x="3581401" y="7066756"/>
            <a:ext cx="1645920" cy="82035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BIP</a:t>
            </a:r>
          </a:p>
        </p:txBody>
      </p:sp>
      <p:sp>
        <p:nvSpPr>
          <p:cNvPr id="22" name="Rectángulo redondeado 21">
            <a:extLst>
              <a:ext uri="{FF2B5EF4-FFF2-40B4-BE49-F238E27FC236}">
                <a16:creationId xmlns:a16="http://schemas.microsoft.com/office/drawing/2014/main" id="{B5F428BD-EA38-5C9B-E428-CE826E57CB4C}"/>
              </a:ext>
            </a:extLst>
          </p:cNvPr>
          <p:cNvSpPr/>
          <p:nvPr/>
        </p:nvSpPr>
        <p:spPr>
          <a:xfrm>
            <a:off x="1542410" y="9617744"/>
            <a:ext cx="1645920" cy="82035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BIP</a:t>
            </a:r>
          </a:p>
        </p:txBody>
      </p:sp>
      <p:sp>
        <p:nvSpPr>
          <p:cNvPr id="23" name="Rectángulo redondeado 22">
            <a:extLst>
              <a:ext uri="{FF2B5EF4-FFF2-40B4-BE49-F238E27FC236}">
                <a16:creationId xmlns:a16="http://schemas.microsoft.com/office/drawing/2014/main" id="{7FBF20D7-507E-174A-2286-A72DCA0A65BD}"/>
              </a:ext>
            </a:extLst>
          </p:cNvPr>
          <p:cNvSpPr/>
          <p:nvPr/>
        </p:nvSpPr>
        <p:spPr>
          <a:xfrm>
            <a:off x="1511300" y="11204769"/>
            <a:ext cx="1645920" cy="82035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BIP</a:t>
            </a:r>
          </a:p>
        </p:txBody>
      </p:sp>
      <p:sp>
        <p:nvSpPr>
          <p:cNvPr id="24" name="Rectángulo redondeado 23">
            <a:extLst>
              <a:ext uri="{FF2B5EF4-FFF2-40B4-BE49-F238E27FC236}">
                <a16:creationId xmlns:a16="http://schemas.microsoft.com/office/drawing/2014/main" id="{4CE38DE8-3027-C89E-FAE0-4BB5F82096C3}"/>
              </a:ext>
            </a:extLst>
          </p:cNvPr>
          <p:cNvSpPr/>
          <p:nvPr/>
        </p:nvSpPr>
        <p:spPr>
          <a:xfrm>
            <a:off x="4724401" y="9617744"/>
            <a:ext cx="1645920" cy="82035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BIP</a:t>
            </a:r>
          </a:p>
        </p:txBody>
      </p:sp>
      <p:sp>
        <p:nvSpPr>
          <p:cNvPr id="25" name="Rectángulo redondeado 24">
            <a:extLst>
              <a:ext uri="{FF2B5EF4-FFF2-40B4-BE49-F238E27FC236}">
                <a16:creationId xmlns:a16="http://schemas.microsoft.com/office/drawing/2014/main" id="{6A7CACA1-EB95-3893-1F45-0684E33F99AB}"/>
              </a:ext>
            </a:extLst>
          </p:cNvPr>
          <p:cNvSpPr/>
          <p:nvPr/>
        </p:nvSpPr>
        <p:spPr>
          <a:xfrm>
            <a:off x="4724401" y="11204769"/>
            <a:ext cx="1645920" cy="82035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BIP</a:t>
            </a:r>
          </a:p>
        </p:txBody>
      </p:sp>
      <p:sp>
        <p:nvSpPr>
          <p:cNvPr id="52" name="CuadroTexto 51">
            <a:extLst>
              <a:ext uri="{FF2B5EF4-FFF2-40B4-BE49-F238E27FC236}">
                <a16:creationId xmlns:a16="http://schemas.microsoft.com/office/drawing/2014/main" id="{E66A6450-BF3A-40C6-26AE-A9ACE1553D49}"/>
              </a:ext>
            </a:extLst>
          </p:cNvPr>
          <p:cNvSpPr txBox="1"/>
          <p:nvPr/>
        </p:nvSpPr>
        <p:spPr>
          <a:xfrm>
            <a:off x="9279968" y="3357089"/>
            <a:ext cx="1413465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ES" dirty="0" err="1"/>
              <a:t>How</a:t>
            </a:r>
            <a:r>
              <a:rPr lang="es-ES" dirty="0"/>
              <a:t> do </a:t>
            </a:r>
            <a:r>
              <a:rPr lang="es-ES" dirty="0" err="1"/>
              <a:t>we</a:t>
            </a:r>
            <a:r>
              <a:rPr lang="es-ES" dirty="0"/>
              <a:t> </a:t>
            </a:r>
            <a:r>
              <a:rPr lang="es-ES" dirty="0" err="1"/>
              <a:t>allow</a:t>
            </a:r>
            <a:r>
              <a:rPr lang="es-ES" dirty="0"/>
              <a:t> host country PhD </a:t>
            </a:r>
            <a:r>
              <a:rPr lang="es-ES" dirty="0" err="1"/>
              <a:t>from</a:t>
            </a:r>
            <a:r>
              <a:rPr lang="es-ES" dirty="0"/>
              <a:t> </a:t>
            </a:r>
            <a:r>
              <a:rPr lang="es-ES" dirty="0" err="1"/>
              <a:t>different</a:t>
            </a:r>
            <a:r>
              <a:rPr lang="es-ES" dirty="0"/>
              <a:t> </a:t>
            </a:r>
            <a:r>
              <a:rPr lang="es-ES" dirty="0" err="1"/>
              <a:t>cities</a:t>
            </a:r>
            <a:r>
              <a:rPr lang="es-ES" dirty="0"/>
              <a:t> </a:t>
            </a:r>
            <a:r>
              <a:rPr lang="es-ES" dirty="0" err="1"/>
              <a:t>to</a:t>
            </a:r>
            <a:r>
              <a:rPr lang="es-ES" dirty="0"/>
              <a:t> </a:t>
            </a:r>
            <a:r>
              <a:rPr lang="es-ES" dirty="0" err="1"/>
              <a:t>participate</a:t>
            </a:r>
            <a:r>
              <a:rPr lang="es-ES" dirty="0"/>
              <a:t>?</a:t>
            </a:r>
          </a:p>
        </p:txBody>
      </p:sp>
      <p:sp>
        <p:nvSpPr>
          <p:cNvPr id="53" name="CuadroTexto 52">
            <a:extLst>
              <a:ext uri="{FF2B5EF4-FFF2-40B4-BE49-F238E27FC236}">
                <a16:creationId xmlns:a16="http://schemas.microsoft.com/office/drawing/2014/main" id="{4F26F71B-DD82-2230-87D0-C5E1BAE91EC9}"/>
              </a:ext>
            </a:extLst>
          </p:cNvPr>
          <p:cNvSpPr txBox="1"/>
          <p:nvPr/>
        </p:nvSpPr>
        <p:spPr>
          <a:xfrm>
            <a:off x="9238980" y="6563283"/>
            <a:ext cx="14134658" cy="1997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ES" dirty="0" err="1"/>
              <a:t>What</a:t>
            </a:r>
            <a:r>
              <a:rPr lang="es-ES" dirty="0"/>
              <a:t> </a:t>
            </a:r>
            <a:r>
              <a:rPr lang="es-ES" dirty="0" err="1"/>
              <a:t>kind</a:t>
            </a:r>
            <a:r>
              <a:rPr lang="es-ES" dirty="0"/>
              <a:t> </a:t>
            </a:r>
            <a:r>
              <a:rPr lang="es-ES" dirty="0" err="1"/>
              <a:t>of</a:t>
            </a:r>
            <a:r>
              <a:rPr lang="es-ES" dirty="0"/>
              <a:t> training </a:t>
            </a:r>
            <a:r>
              <a:rPr lang="es-ES" dirty="0" err="1"/>
              <a:t>courses</a:t>
            </a:r>
            <a:r>
              <a:rPr lang="es-ES" dirty="0"/>
              <a:t> </a:t>
            </a:r>
            <a:r>
              <a:rPr lang="es-ES" dirty="0" err="1"/>
              <a:t>would</a:t>
            </a:r>
            <a:r>
              <a:rPr lang="es-ES" dirty="0"/>
              <a:t> be </a:t>
            </a:r>
            <a:r>
              <a:rPr lang="es-ES" dirty="0" err="1"/>
              <a:t>relevant</a:t>
            </a:r>
            <a:r>
              <a:rPr lang="es-ES" dirty="0"/>
              <a:t> in </a:t>
            </a:r>
            <a:r>
              <a:rPr lang="es-ES" dirty="0" err="1"/>
              <a:t>this</a:t>
            </a:r>
            <a:r>
              <a:rPr lang="es-ES" dirty="0"/>
              <a:t> </a:t>
            </a:r>
            <a:r>
              <a:rPr lang="es-ES" dirty="0" err="1"/>
              <a:t>type</a:t>
            </a:r>
            <a:r>
              <a:rPr lang="es-ES" dirty="0"/>
              <a:t> </a:t>
            </a:r>
            <a:r>
              <a:rPr lang="es-ES" dirty="0" err="1"/>
              <a:t>of</a:t>
            </a:r>
            <a:r>
              <a:rPr lang="es-ES" dirty="0"/>
              <a:t> </a:t>
            </a:r>
            <a:r>
              <a:rPr lang="es-ES" dirty="0" err="1"/>
              <a:t>format</a:t>
            </a:r>
            <a:r>
              <a:rPr lang="es-ES" dirty="0"/>
              <a:t>?</a:t>
            </a:r>
          </a:p>
        </p:txBody>
      </p:sp>
      <p:sp>
        <p:nvSpPr>
          <p:cNvPr id="54" name="CuadroTexto 53">
            <a:extLst>
              <a:ext uri="{FF2B5EF4-FFF2-40B4-BE49-F238E27FC236}">
                <a16:creationId xmlns:a16="http://schemas.microsoft.com/office/drawing/2014/main" id="{B45EFE5B-4B44-C622-00CA-CD943961DC4B}"/>
              </a:ext>
            </a:extLst>
          </p:cNvPr>
          <p:cNvSpPr txBox="1"/>
          <p:nvPr/>
        </p:nvSpPr>
        <p:spPr>
          <a:xfrm>
            <a:off x="9197992" y="9951065"/>
            <a:ext cx="14216634" cy="1997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ES" dirty="0" err="1"/>
              <a:t>One</a:t>
            </a:r>
            <a:r>
              <a:rPr lang="es-ES" dirty="0"/>
              <a:t> </a:t>
            </a:r>
            <a:r>
              <a:rPr lang="es-ES" dirty="0" err="1"/>
              <a:t>course</a:t>
            </a:r>
            <a:r>
              <a:rPr lang="es-ES" dirty="0"/>
              <a:t> per </a:t>
            </a:r>
            <a:r>
              <a:rPr lang="es-ES" dirty="0" err="1"/>
              <a:t>year</a:t>
            </a:r>
            <a:r>
              <a:rPr lang="es-ES" dirty="0"/>
              <a:t> </a:t>
            </a:r>
            <a:r>
              <a:rPr lang="es-ES" dirty="0" err="1"/>
              <a:t>or</a:t>
            </a:r>
            <a:r>
              <a:rPr lang="es-ES" dirty="0"/>
              <a:t> </a:t>
            </a:r>
            <a:r>
              <a:rPr lang="es-ES" dirty="0" err="1"/>
              <a:t>one</a:t>
            </a:r>
            <a:r>
              <a:rPr lang="es-ES" dirty="0"/>
              <a:t> </a:t>
            </a:r>
            <a:r>
              <a:rPr lang="es-ES" dirty="0" err="1"/>
              <a:t>course</a:t>
            </a:r>
            <a:r>
              <a:rPr lang="es-ES" dirty="0"/>
              <a:t> per country per </a:t>
            </a:r>
            <a:r>
              <a:rPr lang="es-ES" dirty="0" err="1"/>
              <a:t>year</a:t>
            </a:r>
            <a:r>
              <a:rPr lang="es-ES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594522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046A7F3B-E2AB-7E51-339B-A030B95FC973}"/>
              </a:ext>
            </a:extLst>
          </p:cNvPr>
          <p:cNvSpPr txBox="1"/>
          <p:nvPr/>
        </p:nvSpPr>
        <p:spPr>
          <a:xfrm>
            <a:off x="3027448" y="3072348"/>
            <a:ext cx="1832910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0" b="1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WORKSHOP 3 </a:t>
            </a:r>
          </a:p>
          <a:p>
            <a:r>
              <a:rPr lang="es-ES" sz="8000" b="1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PARTNERSHIPS FOR COOPERATION (ERASMUS KA2) </a:t>
            </a:r>
            <a:endParaRPr lang="es-ES" sz="800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885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CE880D58-BD25-6F78-88C5-54F76E176E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2C81D87-8AF4-FD4E-93C8-94577A779CED}" type="slidenum">
              <a:rPr lang="es-ES" smtClean="0"/>
              <a:pPr/>
              <a:t>17</a:t>
            </a:fld>
            <a:endParaRPr lang="es-ES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DAF23A17-62E7-4080-7C93-5CA17EF644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KA2 WORKSHOP AGENDA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B8C717F-3C47-E861-9DE6-E7E76916BEE7}"/>
              </a:ext>
            </a:extLst>
          </p:cNvPr>
          <p:cNvSpPr txBox="1"/>
          <p:nvPr/>
        </p:nvSpPr>
        <p:spPr>
          <a:xfrm>
            <a:off x="1511300" y="3212691"/>
            <a:ext cx="14766925" cy="94179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es-ES" sz="5000" dirty="0" err="1">
                <a:effectLst/>
                <a:latin typeface="Gill Sans MT" panose="020B0502020104020203" pitchFamily="34" charset="77"/>
                <a:ea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  <a:r>
              <a:rPr lang="es-ES" sz="5000" dirty="0">
                <a:effectLst/>
                <a:latin typeface="Gill Sans MT" panose="020B0502020104020203" pitchFamily="34" charset="77"/>
                <a:ea typeface="Times New Roman" panose="02020603050405020304" pitchFamily="18" charset="0"/>
                <a:cs typeface="Times New Roman" panose="02020603050405020304" pitchFamily="18" charset="0"/>
              </a:rPr>
              <a:t> (15-20 minutes)</a:t>
            </a:r>
          </a:p>
          <a:p>
            <a:pPr marL="685800" indent="-685800" algn="l">
              <a:buFont typeface="Arial" panose="020B0604020202020204" pitchFamily="34" charset="0"/>
              <a:buChar char="•"/>
            </a:pPr>
            <a:endParaRPr lang="es-ES" sz="5000" dirty="0">
              <a:effectLst/>
              <a:latin typeface="Gill Sans MT" panose="020B0502020104020203" pitchFamily="34" charset="77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en-US" sz="5000" dirty="0">
                <a:effectLst/>
                <a:latin typeface="Gill Sans MT" panose="020B0502020104020203" pitchFamily="34" charset="77"/>
                <a:ea typeface="Times New Roman" panose="02020603050405020304" pitchFamily="18" charset="0"/>
                <a:cs typeface="Times New Roman" panose="02020603050405020304" pitchFamily="18" charset="0"/>
              </a:rPr>
              <a:t>Identification of common needs and potential outcomes and activities (20 minutes) – Brainstorming</a:t>
            </a:r>
          </a:p>
          <a:p>
            <a:pPr marL="685800" indent="-685800" algn="l">
              <a:buFont typeface="Arial" panose="020B0604020202020204" pitchFamily="34" charset="0"/>
              <a:buChar char="•"/>
            </a:pPr>
            <a:endParaRPr lang="es-ES" sz="5000" dirty="0">
              <a:effectLst/>
              <a:latin typeface="Gill Sans MT" panose="020B0502020104020203" pitchFamily="34" charset="77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en-US" sz="5000" dirty="0">
                <a:effectLst/>
                <a:latin typeface="Gill Sans MT" panose="020B0502020104020203" pitchFamily="34" charset="77"/>
                <a:ea typeface="Times New Roman" panose="02020603050405020304" pitchFamily="18" charset="0"/>
                <a:cs typeface="Times New Roman" panose="02020603050405020304" pitchFamily="18" charset="0"/>
              </a:rPr>
              <a:t>Generation of project ideas (30 minutes) - Project Template</a:t>
            </a:r>
          </a:p>
          <a:p>
            <a:pPr marL="685800" indent="-685800" algn="l">
              <a:buFont typeface="Arial" panose="020B0604020202020204" pitchFamily="34" charset="0"/>
              <a:buChar char="•"/>
            </a:pPr>
            <a:endParaRPr lang="es-ES" sz="5000" dirty="0">
              <a:effectLst/>
              <a:latin typeface="Gill Sans MT" panose="020B0502020104020203" pitchFamily="34" charset="77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en-US" sz="5000" dirty="0">
                <a:effectLst/>
                <a:latin typeface="Gill Sans MT" panose="020B0502020104020203" pitchFamily="34" charset="77"/>
                <a:ea typeface="Times New Roman" panose="02020603050405020304" pitchFamily="18" charset="0"/>
                <a:cs typeface="Times New Roman" panose="02020603050405020304" pitchFamily="18" charset="0"/>
              </a:rPr>
              <a:t>Presentation of results by groups (25 minutes)</a:t>
            </a:r>
            <a:endParaRPr lang="es-ES" sz="5000" dirty="0">
              <a:effectLst/>
              <a:latin typeface="Gill Sans MT" panose="020B0502020104020203" pitchFamily="34" charset="77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85800" indent="-685800" algn="l">
              <a:buFont typeface="Arial" panose="020B0604020202020204" pitchFamily="34" charset="0"/>
              <a:buChar char="•"/>
            </a:pPr>
            <a:endParaRPr lang="en-US" sz="5000" dirty="0">
              <a:effectLst/>
              <a:latin typeface="Gill Sans MT" panose="020B0502020104020203" pitchFamily="34" charset="77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en-US" sz="5000" dirty="0">
                <a:effectLst/>
                <a:latin typeface="Gill Sans MT" panose="020B0502020104020203" pitchFamily="34" charset="77"/>
                <a:ea typeface="Times New Roman" panose="02020603050405020304" pitchFamily="18" charset="0"/>
                <a:cs typeface="Times New Roman" panose="02020603050405020304" pitchFamily="18" charset="0"/>
              </a:rPr>
              <a:t>Conclusions and closing (5 minutes)</a:t>
            </a:r>
            <a:endParaRPr lang="es-ES" sz="5000" dirty="0">
              <a:effectLst/>
              <a:latin typeface="Gill Sans MT" panose="020B0502020104020203" pitchFamily="34" charset="77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/>
            <a:endParaRPr lang="es-ES" dirty="0">
              <a:latin typeface="Andale Mono" panose="020B0509000000000004" pitchFamily="49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4EE82411-16E3-AA06-30CF-62B1571DA6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36897" y="3701702"/>
            <a:ext cx="7623203" cy="7671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165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53ABB251-CF80-0066-AE30-2564256424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2C81D87-8AF4-FD4E-93C8-94577A779CED}" type="slidenum">
              <a:rPr lang="es-ES" smtClean="0"/>
              <a:pPr/>
              <a:t>18</a:t>
            </a:fld>
            <a:endParaRPr lang="es-ES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E881CA9C-EC90-9754-6CA7-6F78018499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KA2 PROJECTS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9BBE8DCB-449B-0AC4-BF61-9B6D0729F4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1380" y="2312824"/>
            <a:ext cx="18237659" cy="9717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839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454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53ABB251-CF80-0066-AE30-2564256424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2C81D87-8AF4-FD4E-93C8-94577A779CED}" type="slidenum">
              <a:rPr lang="es-ES" smtClean="0"/>
              <a:pPr/>
              <a:t>19</a:t>
            </a:fld>
            <a:endParaRPr lang="es-ES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E881CA9C-EC90-9754-6CA7-6F78018499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ES" dirty="0">
                <a:effectLst/>
                <a:latin typeface="Gill Sans MT" panose="020B0502020104020203" pitchFamily="34" charset="77"/>
              </a:rPr>
              <a:t>PRIORITIES APPLYING TO ALL ERASMUS+ SECTORS 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4F395E2C-0FA5-C974-D0B2-377A0851A165}"/>
              </a:ext>
            </a:extLst>
          </p:cNvPr>
          <p:cNvSpPr txBox="1"/>
          <p:nvPr/>
        </p:nvSpPr>
        <p:spPr>
          <a:xfrm>
            <a:off x="1544640" y="2600325"/>
            <a:ext cx="16438560" cy="121571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 algn="l">
              <a:buFont typeface="Arial" panose="020B0604020202020204" pitchFamily="34" charset="0"/>
              <a:buChar char="•"/>
            </a:pPr>
            <a:endParaRPr lang="es-ES" dirty="0">
              <a:latin typeface="Gill Sans MT" panose="020B0502020104020203" pitchFamily="34" charset="77"/>
            </a:endParaRPr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es-ES" dirty="0" err="1">
                <a:latin typeface="Gill Sans MT" panose="020B0502020104020203" pitchFamily="34" charset="77"/>
              </a:rPr>
              <a:t>Inclusion</a:t>
            </a:r>
            <a:r>
              <a:rPr lang="es-ES" dirty="0">
                <a:latin typeface="Gill Sans MT" panose="020B0502020104020203" pitchFamily="34" charset="77"/>
              </a:rPr>
              <a:t> and </a:t>
            </a:r>
            <a:r>
              <a:rPr lang="es-ES" dirty="0" err="1">
                <a:latin typeface="Gill Sans MT" panose="020B0502020104020203" pitchFamily="34" charset="77"/>
              </a:rPr>
              <a:t>diversity</a:t>
            </a:r>
            <a:r>
              <a:rPr lang="es-ES" dirty="0">
                <a:latin typeface="Gill Sans MT" panose="020B0502020104020203" pitchFamily="34" charset="77"/>
              </a:rPr>
              <a:t> in </a:t>
            </a:r>
            <a:r>
              <a:rPr lang="es-ES" dirty="0" err="1">
                <a:latin typeface="Gill Sans MT" panose="020B0502020104020203" pitchFamily="34" charset="77"/>
              </a:rPr>
              <a:t>all</a:t>
            </a:r>
            <a:r>
              <a:rPr lang="es-ES" dirty="0">
                <a:latin typeface="Gill Sans MT" panose="020B0502020104020203" pitchFamily="34" charset="77"/>
              </a:rPr>
              <a:t> </a:t>
            </a:r>
            <a:r>
              <a:rPr lang="es-ES" dirty="0" err="1">
                <a:latin typeface="Gill Sans MT" panose="020B0502020104020203" pitchFamily="34" charset="77"/>
              </a:rPr>
              <a:t>fields</a:t>
            </a:r>
            <a:r>
              <a:rPr lang="es-ES" dirty="0">
                <a:latin typeface="Gill Sans MT" panose="020B0502020104020203" pitchFamily="34" charset="77"/>
              </a:rPr>
              <a:t> </a:t>
            </a:r>
            <a:r>
              <a:rPr lang="es-ES" dirty="0" err="1">
                <a:latin typeface="Gill Sans MT" panose="020B0502020104020203" pitchFamily="34" charset="77"/>
              </a:rPr>
              <a:t>of</a:t>
            </a:r>
            <a:r>
              <a:rPr lang="es-ES" dirty="0">
                <a:latin typeface="Gill Sans MT" panose="020B0502020104020203" pitchFamily="34" charset="77"/>
              </a:rPr>
              <a:t> </a:t>
            </a:r>
            <a:r>
              <a:rPr lang="es-ES" dirty="0" err="1">
                <a:latin typeface="Gill Sans MT" panose="020B0502020104020203" pitchFamily="34" charset="77"/>
              </a:rPr>
              <a:t>education</a:t>
            </a:r>
            <a:r>
              <a:rPr lang="es-ES" dirty="0">
                <a:latin typeface="Gill Sans MT" panose="020B0502020104020203" pitchFamily="34" charset="77"/>
              </a:rPr>
              <a:t>, training, </a:t>
            </a:r>
            <a:r>
              <a:rPr lang="es-ES" dirty="0" err="1">
                <a:latin typeface="Gill Sans MT" panose="020B0502020104020203" pitchFamily="34" charset="77"/>
              </a:rPr>
              <a:t>youth</a:t>
            </a:r>
            <a:r>
              <a:rPr lang="es-ES" dirty="0">
                <a:latin typeface="Gill Sans MT" panose="020B0502020104020203" pitchFamily="34" charset="77"/>
              </a:rPr>
              <a:t> and sport</a:t>
            </a:r>
          </a:p>
          <a:p>
            <a:pPr marL="685800" indent="-685800" algn="l">
              <a:buFont typeface="Arial" panose="020B0604020202020204" pitchFamily="34" charset="0"/>
              <a:buChar char="•"/>
            </a:pPr>
            <a:endParaRPr lang="es-ES" dirty="0">
              <a:latin typeface="Gill Sans MT" panose="020B0502020104020203" pitchFamily="34" charset="77"/>
            </a:endParaRPr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es-ES" dirty="0" err="1">
                <a:latin typeface="Gill Sans MT" panose="020B0502020104020203" pitchFamily="34" charset="77"/>
              </a:rPr>
              <a:t>Environment</a:t>
            </a:r>
            <a:r>
              <a:rPr lang="es-ES" dirty="0">
                <a:latin typeface="Gill Sans MT" panose="020B0502020104020203" pitchFamily="34" charset="77"/>
              </a:rPr>
              <a:t> and </a:t>
            </a:r>
            <a:r>
              <a:rPr lang="es-ES" dirty="0" err="1">
                <a:latin typeface="Gill Sans MT" panose="020B0502020104020203" pitchFamily="34" charset="77"/>
              </a:rPr>
              <a:t>fight</a:t>
            </a:r>
            <a:r>
              <a:rPr lang="es-ES" dirty="0">
                <a:latin typeface="Gill Sans MT" panose="020B0502020104020203" pitchFamily="34" charset="77"/>
              </a:rPr>
              <a:t> </a:t>
            </a:r>
            <a:r>
              <a:rPr lang="es-ES" dirty="0" err="1">
                <a:latin typeface="Gill Sans MT" panose="020B0502020104020203" pitchFamily="34" charset="77"/>
              </a:rPr>
              <a:t>against</a:t>
            </a:r>
            <a:r>
              <a:rPr lang="es-ES" dirty="0">
                <a:latin typeface="Gill Sans MT" panose="020B0502020104020203" pitchFamily="34" charset="77"/>
              </a:rPr>
              <a:t> </a:t>
            </a:r>
            <a:r>
              <a:rPr lang="es-ES" dirty="0" err="1">
                <a:latin typeface="Gill Sans MT" panose="020B0502020104020203" pitchFamily="34" charset="77"/>
              </a:rPr>
              <a:t>climate</a:t>
            </a:r>
            <a:r>
              <a:rPr lang="es-ES" dirty="0">
                <a:latin typeface="Gill Sans MT" panose="020B0502020104020203" pitchFamily="34" charset="77"/>
              </a:rPr>
              <a:t> </a:t>
            </a:r>
            <a:r>
              <a:rPr lang="es-ES" dirty="0" err="1">
                <a:latin typeface="Gill Sans MT" panose="020B0502020104020203" pitchFamily="34" charset="77"/>
              </a:rPr>
              <a:t>change</a:t>
            </a:r>
            <a:r>
              <a:rPr lang="es-ES" dirty="0">
                <a:latin typeface="Gill Sans MT" panose="020B0502020104020203" pitchFamily="34" charset="77"/>
              </a:rPr>
              <a:t>: </a:t>
            </a:r>
            <a:br>
              <a:rPr lang="es-ES" dirty="0">
                <a:latin typeface="Gill Sans MT" panose="020B0502020104020203" pitchFamily="34" charset="77"/>
              </a:rPr>
            </a:br>
            <a:endParaRPr lang="es-ES" dirty="0">
              <a:latin typeface="Gill Sans MT" panose="020B0502020104020203" pitchFamily="34" charset="77"/>
            </a:endParaRPr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es-ES" dirty="0" err="1">
                <a:latin typeface="Gill Sans MT" panose="020B0502020104020203" pitchFamily="34" charset="77"/>
              </a:rPr>
              <a:t>Addressing</a:t>
            </a:r>
            <a:r>
              <a:rPr lang="es-ES" dirty="0">
                <a:latin typeface="Gill Sans MT" panose="020B0502020104020203" pitchFamily="34" charset="77"/>
              </a:rPr>
              <a:t> digital </a:t>
            </a:r>
            <a:r>
              <a:rPr lang="es-ES" dirty="0" err="1">
                <a:latin typeface="Gill Sans MT" panose="020B0502020104020203" pitchFamily="34" charset="77"/>
              </a:rPr>
              <a:t>transformation</a:t>
            </a:r>
            <a:r>
              <a:rPr lang="es-ES" dirty="0">
                <a:latin typeface="Gill Sans MT" panose="020B0502020104020203" pitchFamily="34" charset="77"/>
              </a:rPr>
              <a:t> </a:t>
            </a:r>
            <a:r>
              <a:rPr lang="es-ES" dirty="0" err="1">
                <a:latin typeface="Gill Sans MT" panose="020B0502020104020203" pitchFamily="34" charset="77"/>
              </a:rPr>
              <a:t>through</a:t>
            </a:r>
            <a:r>
              <a:rPr lang="es-ES" dirty="0">
                <a:latin typeface="Gill Sans MT" panose="020B0502020104020203" pitchFamily="34" charset="77"/>
              </a:rPr>
              <a:t> </a:t>
            </a:r>
            <a:r>
              <a:rPr lang="es-ES" dirty="0" err="1">
                <a:latin typeface="Gill Sans MT" panose="020B0502020104020203" pitchFamily="34" charset="77"/>
              </a:rPr>
              <a:t>development</a:t>
            </a:r>
            <a:r>
              <a:rPr lang="es-ES" dirty="0">
                <a:latin typeface="Gill Sans MT" panose="020B0502020104020203" pitchFamily="34" charset="77"/>
              </a:rPr>
              <a:t> </a:t>
            </a:r>
            <a:r>
              <a:rPr lang="es-ES" dirty="0" err="1">
                <a:latin typeface="Gill Sans MT" panose="020B0502020104020203" pitchFamily="34" charset="77"/>
              </a:rPr>
              <a:t>of</a:t>
            </a:r>
            <a:r>
              <a:rPr lang="es-ES" dirty="0">
                <a:latin typeface="Gill Sans MT" panose="020B0502020104020203" pitchFamily="34" charset="77"/>
              </a:rPr>
              <a:t> digital </a:t>
            </a:r>
            <a:r>
              <a:rPr lang="es-ES" dirty="0" err="1">
                <a:latin typeface="Gill Sans MT" panose="020B0502020104020203" pitchFamily="34" charset="77"/>
              </a:rPr>
              <a:t>readiness</a:t>
            </a:r>
            <a:r>
              <a:rPr lang="es-ES" dirty="0">
                <a:latin typeface="Gill Sans MT" panose="020B0502020104020203" pitchFamily="34" charset="77"/>
              </a:rPr>
              <a:t>, </a:t>
            </a:r>
            <a:r>
              <a:rPr lang="es-ES" dirty="0" err="1">
                <a:latin typeface="Gill Sans MT" panose="020B0502020104020203" pitchFamily="34" charset="77"/>
              </a:rPr>
              <a:t>resilience</a:t>
            </a:r>
            <a:r>
              <a:rPr lang="es-ES" dirty="0">
                <a:latin typeface="Gill Sans MT" panose="020B0502020104020203" pitchFamily="34" charset="77"/>
              </a:rPr>
              <a:t> and </a:t>
            </a:r>
            <a:r>
              <a:rPr lang="es-ES" dirty="0" err="1">
                <a:latin typeface="Gill Sans MT" panose="020B0502020104020203" pitchFamily="34" charset="77"/>
              </a:rPr>
              <a:t>capacity</a:t>
            </a:r>
            <a:r>
              <a:rPr lang="es-ES" dirty="0">
                <a:latin typeface="Gill Sans MT" panose="020B0502020104020203" pitchFamily="34" charset="77"/>
              </a:rPr>
              <a:t>: </a:t>
            </a:r>
            <a:br>
              <a:rPr lang="es-ES" dirty="0">
                <a:latin typeface="Gill Sans MT" panose="020B0502020104020203" pitchFamily="34" charset="77"/>
              </a:rPr>
            </a:br>
            <a:endParaRPr lang="es-ES" dirty="0">
              <a:latin typeface="Gill Sans MT" panose="020B0502020104020203" pitchFamily="34" charset="77"/>
            </a:endParaRPr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es-ES" dirty="0" err="1">
                <a:latin typeface="Gill Sans MT" panose="020B0502020104020203" pitchFamily="34" charset="77"/>
              </a:rPr>
              <a:t>Common</a:t>
            </a:r>
            <a:r>
              <a:rPr lang="es-ES" dirty="0">
                <a:latin typeface="Gill Sans MT" panose="020B0502020104020203" pitchFamily="34" charset="77"/>
              </a:rPr>
              <a:t> </a:t>
            </a:r>
            <a:r>
              <a:rPr lang="es-ES" dirty="0" err="1">
                <a:latin typeface="Gill Sans MT" panose="020B0502020104020203" pitchFamily="34" charset="77"/>
              </a:rPr>
              <a:t>values</a:t>
            </a:r>
            <a:r>
              <a:rPr lang="es-ES" dirty="0">
                <a:latin typeface="Gill Sans MT" panose="020B0502020104020203" pitchFamily="34" charset="77"/>
              </a:rPr>
              <a:t>, </a:t>
            </a:r>
            <a:r>
              <a:rPr lang="es-ES" dirty="0" err="1">
                <a:latin typeface="Gill Sans MT" panose="020B0502020104020203" pitchFamily="34" charset="77"/>
              </a:rPr>
              <a:t>civic</a:t>
            </a:r>
            <a:r>
              <a:rPr lang="es-ES" dirty="0">
                <a:latin typeface="Gill Sans MT" panose="020B0502020104020203" pitchFamily="34" charset="77"/>
              </a:rPr>
              <a:t> </a:t>
            </a:r>
            <a:r>
              <a:rPr lang="es-ES" dirty="0" err="1">
                <a:latin typeface="Gill Sans MT" panose="020B0502020104020203" pitchFamily="34" charset="77"/>
              </a:rPr>
              <a:t>engagement</a:t>
            </a:r>
            <a:r>
              <a:rPr lang="es-ES" dirty="0">
                <a:latin typeface="Gill Sans MT" panose="020B0502020104020203" pitchFamily="34" charset="77"/>
              </a:rPr>
              <a:t> and </a:t>
            </a:r>
            <a:r>
              <a:rPr lang="es-ES" dirty="0" err="1">
                <a:latin typeface="Gill Sans MT" panose="020B0502020104020203" pitchFamily="34" charset="77"/>
              </a:rPr>
              <a:t>participation</a:t>
            </a:r>
            <a:r>
              <a:rPr lang="es-ES" dirty="0">
                <a:latin typeface="Gill Sans MT" panose="020B0502020104020203" pitchFamily="34" charset="77"/>
              </a:rPr>
              <a:t> </a:t>
            </a:r>
          </a:p>
          <a:p>
            <a:pPr algn="l"/>
            <a:br>
              <a:rPr lang="es-ES" dirty="0">
                <a:effectLst/>
                <a:latin typeface="Gill Sans MT" panose="020B0502020104020203" pitchFamily="34" charset="77"/>
              </a:rPr>
            </a:br>
            <a:endParaRPr lang="es-ES" dirty="0"/>
          </a:p>
          <a:p>
            <a:endParaRPr lang="es-ES" dirty="0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FE771CC5-8ECF-28B1-24C4-2304A733614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522" t="25365" r="27301" b="5881"/>
          <a:stretch/>
        </p:blipFill>
        <p:spPr>
          <a:xfrm>
            <a:off x="18016540" y="3627864"/>
            <a:ext cx="5334000" cy="765109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130137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53ABB251-CF80-0066-AE30-2564256424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2C81D87-8AF4-FD4E-93C8-94577A779CED}" type="slidenum">
              <a:rPr lang="es-ES" smtClean="0"/>
              <a:pPr/>
              <a:t>20</a:t>
            </a:fld>
            <a:endParaRPr lang="es-ES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E881CA9C-EC90-9754-6CA7-6F78018499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HIGHER EDUCATION PRIORITIES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A6425868-BA84-8035-AAFC-6CC68B5EC4E9}"/>
              </a:ext>
            </a:extLst>
          </p:cNvPr>
          <p:cNvSpPr txBox="1"/>
          <p:nvPr/>
        </p:nvSpPr>
        <p:spPr>
          <a:xfrm>
            <a:off x="1511300" y="1488300"/>
            <a:ext cx="16123557" cy="12495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sz="5000" dirty="0">
              <a:effectLst/>
              <a:latin typeface="+mj-lt"/>
            </a:endParaRPr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es-ES" sz="5000" dirty="0" err="1">
                <a:effectLst/>
                <a:latin typeface="+mj-lt"/>
              </a:rPr>
              <a:t>Promoting</a:t>
            </a:r>
            <a:r>
              <a:rPr lang="es-ES" sz="5000" dirty="0">
                <a:effectLst/>
                <a:latin typeface="+mj-lt"/>
              </a:rPr>
              <a:t> inter-</a:t>
            </a:r>
            <a:r>
              <a:rPr lang="es-ES" sz="5000" dirty="0" err="1">
                <a:effectLst/>
                <a:latin typeface="+mj-lt"/>
              </a:rPr>
              <a:t>connected</a:t>
            </a:r>
            <a:r>
              <a:rPr lang="es-ES" sz="5000" dirty="0">
                <a:effectLst/>
                <a:latin typeface="+mj-lt"/>
              </a:rPr>
              <a:t> </a:t>
            </a:r>
            <a:r>
              <a:rPr lang="es-ES" sz="5000" dirty="0" err="1">
                <a:effectLst/>
                <a:latin typeface="+mj-lt"/>
              </a:rPr>
              <a:t>higher</a:t>
            </a:r>
            <a:r>
              <a:rPr lang="es-ES" sz="5000" dirty="0">
                <a:effectLst/>
                <a:latin typeface="+mj-lt"/>
              </a:rPr>
              <a:t> </a:t>
            </a:r>
            <a:r>
              <a:rPr lang="es-ES" sz="5000" dirty="0" err="1">
                <a:effectLst/>
                <a:latin typeface="+mj-lt"/>
              </a:rPr>
              <a:t>education</a:t>
            </a:r>
            <a:r>
              <a:rPr lang="es-ES" sz="5000" dirty="0">
                <a:effectLst/>
                <a:latin typeface="+mj-lt"/>
              </a:rPr>
              <a:t> </a:t>
            </a:r>
            <a:r>
              <a:rPr lang="es-ES" sz="5000" dirty="0" err="1">
                <a:effectLst/>
                <a:latin typeface="+mj-lt"/>
              </a:rPr>
              <a:t>systems</a:t>
            </a:r>
            <a:endParaRPr lang="es-ES" sz="5000" dirty="0">
              <a:effectLst/>
              <a:latin typeface="+mj-lt"/>
            </a:endParaRPr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es-ES" sz="5000" dirty="0" err="1">
                <a:effectLst/>
                <a:latin typeface="+mj-lt"/>
              </a:rPr>
              <a:t>Stimulating</a:t>
            </a:r>
            <a:r>
              <a:rPr lang="es-ES" sz="5000" dirty="0">
                <a:effectLst/>
                <a:latin typeface="+mj-lt"/>
              </a:rPr>
              <a:t> innovative </a:t>
            </a:r>
            <a:r>
              <a:rPr lang="es-ES" sz="5000" dirty="0" err="1">
                <a:effectLst/>
                <a:latin typeface="+mj-lt"/>
              </a:rPr>
              <a:t>learning</a:t>
            </a:r>
            <a:r>
              <a:rPr lang="es-ES" sz="5000" dirty="0">
                <a:effectLst/>
                <a:latin typeface="+mj-lt"/>
              </a:rPr>
              <a:t> and </a:t>
            </a:r>
            <a:r>
              <a:rPr lang="es-ES" sz="5000" dirty="0" err="1">
                <a:effectLst/>
                <a:latin typeface="+mj-lt"/>
              </a:rPr>
              <a:t>teaching</a:t>
            </a:r>
            <a:r>
              <a:rPr lang="es-ES" sz="5000" dirty="0">
                <a:effectLst/>
                <a:latin typeface="+mj-lt"/>
              </a:rPr>
              <a:t> </a:t>
            </a:r>
            <a:r>
              <a:rPr lang="es-ES" sz="5000" dirty="0" err="1">
                <a:effectLst/>
                <a:latin typeface="+mj-lt"/>
              </a:rPr>
              <a:t>practices</a:t>
            </a:r>
            <a:r>
              <a:rPr lang="es-ES" sz="5000" dirty="0">
                <a:effectLst/>
                <a:latin typeface="+mj-lt"/>
              </a:rPr>
              <a:t> </a:t>
            </a:r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es-ES" sz="5000" dirty="0" err="1">
                <a:effectLst/>
                <a:latin typeface="+mj-lt"/>
              </a:rPr>
              <a:t>Developing</a:t>
            </a:r>
            <a:r>
              <a:rPr lang="es-ES" sz="5000" dirty="0">
                <a:effectLst/>
                <a:latin typeface="+mj-lt"/>
              </a:rPr>
              <a:t> STEM/STEAM in </a:t>
            </a:r>
            <a:r>
              <a:rPr lang="es-ES" sz="5000" dirty="0" err="1">
                <a:effectLst/>
                <a:latin typeface="+mj-lt"/>
              </a:rPr>
              <a:t>higher</a:t>
            </a:r>
            <a:r>
              <a:rPr lang="es-ES" sz="5000" dirty="0">
                <a:effectLst/>
                <a:latin typeface="+mj-lt"/>
              </a:rPr>
              <a:t> </a:t>
            </a:r>
            <a:r>
              <a:rPr lang="es-ES" sz="5000" dirty="0" err="1">
                <a:effectLst/>
                <a:latin typeface="+mj-lt"/>
              </a:rPr>
              <a:t>education</a:t>
            </a:r>
            <a:r>
              <a:rPr lang="es-ES" sz="5000" dirty="0">
                <a:effectLst/>
                <a:latin typeface="+mj-lt"/>
              </a:rPr>
              <a:t>, in particular </a:t>
            </a:r>
            <a:r>
              <a:rPr lang="es-ES" sz="5000" dirty="0" err="1">
                <a:effectLst/>
                <a:latin typeface="+mj-lt"/>
              </a:rPr>
              <a:t>women</a:t>
            </a:r>
            <a:r>
              <a:rPr lang="es-ES" sz="5000" dirty="0">
                <a:effectLst/>
                <a:latin typeface="+mj-lt"/>
              </a:rPr>
              <a:t> </a:t>
            </a:r>
            <a:r>
              <a:rPr lang="es-ES" sz="5000" dirty="0" err="1">
                <a:effectLst/>
                <a:latin typeface="+mj-lt"/>
              </a:rPr>
              <a:t>participation</a:t>
            </a:r>
            <a:r>
              <a:rPr lang="es-ES" sz="5000" dirty="0">
                <a:effectLst/>
                <a:latin typeface="+mj-lt"/>
              </a:rPr>
              <a:t> in STEM </a:t>
            </a:r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es-ES" sz="5000" dirty="0" err="1">
                <a:effectLst/>
                <a:latin typeface="+mj-lt"/>
              </a:rPr>
              <a:t>Rewarding</a:t>
            </a:r>
            <a:r>
              <a:rPr lang="es-ES" sz="5000" dirty="0">
                <a:effectLst/>
                <a:latin typeface="+mj-lt"/>
              </a:rPr>
              <a:t> </a:t>
            </a:r>
            <a:r>
              <a:rPr lang="es-ES" sz="5000" dirty="0" err="1">
                <a:effectLst/>
                <a:latin typeface="+mj-lt"/>
              </a:rPr>
              <a:t>excellence</a:t>
            </a:r>
            <a:r>
              <a:rPr lang="es-ES" sz="5000" dirty="0">
                <a:effectLst/>
                <a:latin typeface="+mj-lt"/>
              </a:rPr>
              <a:t> in </a:t>
            </a:r>
            <a:r>
              <a:rPr lang="es-ES" sz="5000" dirty="0" err="1">
                <a:effectLst/>
                <a:latin typeface="+mj-lt"/>
              </a:rPr>
              <a:t>learning</a:t>
            </a:r>
            <a:r>
              <a:rPr lang="es-ES" sz="5000" dirty="0">
                <a:effectLst/>
                <a:latin typeface="+mj-lt"/>
              </a:rPr>
              <a:t>, </a:t>
            </a:r>
            <a:r>
              <a:rPr lang="es-ES" sz="5000" dirty="0" err="1">
                <a:effectLst/>
                <a:latin typeface="+mj-lt"/>
              </a:rPr>
              <a:t>teaching</a:t>
            </a:r>
            <a:r>
              <a:rPr lang="es-ES" sz="5000" dirty="0">
                <a:effectLst/>
                <a:latin typeface="+mj-lt"/>
              </a:rPr>
              <a:t> and </a:t>
            </a:r>
            <a:r>
              <a:rPr lang="es-ES" sz="5000" dirty="0" err="1">
                <a:effectLst/>
                <a:latin typeface="+mj-lt"/>
              </a:rPr>
              <a:t>skills</a:t>
            </a:r>
            <a:r>
              <a:rPr lang="es-ES" sz="5000" dirty="0">
                <a:effectLst/>
                <a:latin typeface="+mj-lt"/>
              </a:rPr>
              <a:t> </a:t>
            </a:r>
            <a:r>
              <a:rPr lang="es-ES" sz="5000" dirty="0" err="1">
                <a:effectLst/>
                <a:latin typeface="+mj-lt"/>
              </a:rPr>
              <a:t>development</a:t>
            </a:r>
            <a:r>
              <a:rPr lang="es-ES" sz="5000" dirty="0">
                <a:effectLst/>
                <a:latin typeface="+mj-lt"/>
              </a:rPr>
              <a:t>, </a:t>
            </a:r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es-ES" sz="5000" dirty="0" err="1">
                <a:effectLst/>
                <a:latin typeface="+mj-lt"/>
              </a:rPr>
              <a:t>Supporting</a:t>
            </a:r>
            <a:r>
              <a:rPr lang="es-ES" sz="5000" dirty="0">
                <a:effectLst/>
                <a:latin typeface="+mj-lt"/>
              </a:rPr>
              <a:t> digital and </a:t>
            </a:r>
            <a:r>
              <a:rPr lang="es-ES" sz="5000" dirty="0" err="1">
                <a:effectLst/>
                <a:latin typeface="+mj-lt"/>
              </a:rPr>
              <a:t>green</a:t>
            </a:r>
            <a:r>
              <a:rPr lang="es-ES" sz="5000" dirty="0">
                <a:effectLst/>
                <a:latin typeface="+mj-lt"/>
              </a:rPr>
              <a:t> </a:t>
            </a:r>
            <a:r>
              <a:rPr lang="es-ES" sz="5000" dirty="0" err="1">
                <a:effectLst/>
                <a:latin typeface="+mj-lt"/>
              </a:rPr>
              <a:t>capabilities</a:t>
            </a:r>
            <a:r>
              <a:rPr lang="es-ES" sz="5000" dirty="0">
                <a:effectLst/>
                <a:latin typeface="+mj-lt"/>
              </a:rPr>
              <a:t> </a:t>
            </a:r>
            <a:r>
              <a:rPr lang="es-ES" sz="5000" dirty="0" err="1">
                <a:effectLst/>
                <a:latin typeface="+mj-lt"/>
              </a:rPr>
              <a:t>of</a:t>
            </a:r>
            <a:r>
              <a:rPr lang="es-ES" sz="5000" dirty="0">
                <a:effectLst/>
                <a:latin typeface="+mj-lt"/>
              </a:rPr>
              <a:t> </a:t>
            </a:r>
            <a:r>
              <a:rPr lang="es-ES" sz="5000" dirty="0" err="1">
                <a:effectLst/>
                <a:latin typeface="+mj-lt"/>
              </a:rPr>
              <a:t>the</a:t>
            </a:r>
            <a:r>
              <a:rPr lang="es-ES" sz="5000" dirty="0">
                <a:effectLst/>
                <a:latin typeface="+mj-lt"/>
              </a:rPr>
              <a:t> </a:t>
            </a:r>
            <a:r>
              <a:rPr lang="es-ES" sz="5000" dirty="0" err="1">
                <a:effectLst/>
                <a:latin typeface="+mj-lt"/>
              </a:rPr>
              <a:t>higher</a:t>
            </a:r>
            <a:r>
              <a:rPr lang="es-ES" sz="5000" dirty="0">
                <a:effectLst/>
                <a:latin typeface="+mj-lt"/>
              </a:rPr>
              <a:t> </a:t>
            </a:r>
            <a:r>
              <a:rPr lang="es-ES" sz="5000" dirty="0" err="1">
                <a:effectLst/>
                <a:latin typeface="+mj-lt"/>
              </a:rPr>
              <a:t>education</a:t>
            </a:r>
            <a:r>
              <a:rPr lang="es-ES" sz="5000" dirty="0">
                <a:effectLst/>
                <a:latin typeface="+mj-lt"/>
              </a:rPr>
              <a:t> sector </a:t>
            </a:r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es-ES" sz="5000" dirty="0" err="1">
                <a:effectLst/>
                <a:latin typeface="+mj-lt"/>
              </a:rPr>
              <a:t>Building</a:t>
            </a:r>
            <a:r>
              <a:rPr lang="es-ES" sz="5000" dirty="0">
                <a:effectLst/>
                <a:latin typeface="+mj-lt"/>
              </a:rPr>
              <a:t> inclusive </a:t>
            </a:r>
            <a:r>
              <a:rPr lang="es-ES" sz="5000" dirty="0" err="1">
                <a:effectLst/>
                <a:latin typeface="+mj-lt"/>
              </a:rPr>
              <a:t>higher</a:t>
            </a:r>
            <a:r>
              <a:rPr lang="es-ES" sz="5000" dirty="0">
                <a:effectLst/>
                <a:latin typeface="+mj-lt"/>
              </a:rPr>
              <a:t> </a:t>
            </a:r>
            <a:r>
              <a:rPr lang="es-ES" sz="5000" dirty="0" err="1">
                <a:effectLst/>
                <a:latin typeface="+mj-lt"/>
              </a:rPr>
              <a:t>education</a:t>
            </a:r>
            <a:r>
              <a:rPr lang="es-ES" sz="5000" dirty="0">
                <a:effectLst/>
                <a:latin typeface="+mj-lt"/>
              </a:rPr>
              <a:t> </a:t>
            </a:r>
            <a:r>
              <a:rPr lang="es-ES" sz="5000" dirty="0" err="1">
                <a:effectLst/>
                <a:latin typeface="+mj-lt"/>
              </a:rPr>
              <a:t>systems</a:t>
            </a:r>
            <a:r>
              <a:rPr lang="es-ES" sz="5000" dirty="0">
                <a:effectLst/>
                <a:latin typeface="+mj-lt"/>
              </a:rPr>
              <a:t> </a:t>
            </a:r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es-ES" sz="5000" dirty="0" err="1">
                <a:effectLst/>
                <a:latin typeface="+mj-lt"/>
              </a:rPr>
              <a:t>Supporting</a:t>
            </a:r>
            <a:r>
              <a:rPr lang="es-ES" sz="5000" dirty="0">
                <a:effectLst/>
                <a:latin typeface="+mj-lt"/>
              </a:rPr>
              <a:t> </a:t>
            </a:r>
            <a:r>
              <a:rPr lang="es-ES" sz="5000" dirty="0" err="1">
                <a:effectLst/>
                <a:latin typeface="+mj-lt"/>
              </a:rPr>
              <a:t>innovation</a:t>
            </a:r>
            <a:r>
              <a:rPr lang="es-ES" sz="5000" dirty="0">
                <a:effectLst/>
                <a:latin typeface="+mj-lt"/>
              </a:rPr>
              <a:t> and </a:t>
            </a:r>
            <a:r>
              <a:rPr lang="es-ES" sz="5000" dirty="0" err="1">
                <a:effectLst/>
                <a:latin typeface="+mj-lt"/>
              </a:rPr>
              <a:t>entrepreneurial</a:t>
            </a:r>
            <a:r>
              <a:rPr lang="es-ES" sz="5000" dirty="0">
                <a:effectLst/>
                <a:latin typeface="+mj-lt"/>
              </a:rPr>
              <a:t> </a:t>
            </a:r>
            <a:r>
              <a:rPr lang="es-ES" sz="5000" dirty="0" err="1">
                <a:effectLst/>
                <a:latin typeface="+mj-lt"/>
              </a:rPr>
              <a:t>skills</a:t>
            </a:r>
            <a:r>
              <a:rPr lang="es-ES" sz="5000" dirty="0">
                <a:effectLst/>
                <a:latin typeface="+mj-lt"/>
              </a:rPr>
              <a:t> </a:t>
            </a:r>
            <a:r>
              <a:rPr lang="es-ES" sz="5000" dirty="0" err="1">
                <a:effectLst/>
                <a:latin typeface="+mj-lt"/>
              </a:rPr>
              <a:t>of</a:t>
            </a:r>
            <a:r>
              <a:rPr lang="es-ES" sz="5000" dirty="0">
                <a:effectLst/>
                <a:latin typeface="+mj-lt"/>
              </a:rPr>
              <a:t> </a:t>
            </a:r>
            <a:r>
              <a:rPr lang="es-ES" sz="5000" dirty="0" err="1">
                <a:effectLst/>
                <a:latin typeface="+mj-lt"/>
              </a:rPr>
              <a:t>students</a:t>
            </a:r>
            <a:r>
              <a:rPr lang="es-ES" sz="5000" dirty="0">
                <a:effectLst/>
                <a:latin typeface="+mj-lt"/>
              </a:rPr>
              <a:t> </a:t>
            </a:r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es-ES" sz="5000" dirty="0" err="1">
                <a:effectLst/>
                <a:latin typeface="+mj-lt"/>
              </a:rPr>
              <a:t>Supporting</a:t>
            </a:r>
            <a:r>
              <a:rPr lang="es-ES" sz="5000" dirty="0">
                <a:effectLst/>
                <a:latin typeface="+mj-lt"/>
              </a:rPr>
              <a:t> </a:t>
            </a:r>
            <a:r>
              <a:rPr lang="es-ES" sz="5000" dirty="0" err="1">
                <a:effectLst/>
                <a:latin typeface="+mj-lt"/>
              </a:rPr>
              <a:t>Higher</a:t>
            </a:r>
            <a:r>
              <a:rPr lang="es-ES" sz="5000" dirty="0">
                <a:effectLst/>
                <a:latin typeface="+mj-lt"/>
              </a:rPr>
              <a:t> </a:t>
            </a:r>
            <a:r>
              <a:rPr lang="es-ES" sz="5000" dirty="0" err="1">
                <a:effectLst/>
                <a:latin typeface="+mj-lt"/>
              </a:rPr>
              <a:t>Education</a:t>
            </a:r>
            <a:r>
              <a:rPr lang="es-ES" sz="5000" dirty="0">
                <a:effectLst/>
                <a:latin typeface="+mj-lt"/>
              </a:rPr>
              <a:t> </a:t>
            </a:r>
            <a:r>
              <a:rPr lang="es-ES" sz="5000" dirty="0" err="1">
                <a:effectLst/>
                <a:latin typeface="+mj-lt"/>
              </a:rPr>
              <a:t>institutions</a:t>
            </a:r>
            <a:r>
              <a:rPr lang="es-ES" sz="5000" dirty="0">
                <a:effectLst/>
                <a:latin typeface="+mj-lt"/>
              </a:rPr>
              <a:t> in </a:t>
            </a:r>
            <a:r>
              <a:rPr lang="es-ES" sz="5000" dirty="0" err="1">
                <a:effectLst/>
                <a:latin typeface="+mj-lt"/>
              </a:rPr>
              <a:t>their</a:t>
            </a:r>
            <a:r>
              <a:rPr lang="es-ES" sz="5000" dirty="0">
                <a:effectLst/>
                <a:latin typeface="+mj-lt"/>
              </a:rPr>
              <a:t> </a:t>
            </a:r>
            <a:r>
              <a:rPr lang="es-ES" sz="5000" dirty="0" err="1">
                <a:effectLst/>
                <a:latin typeface="+mj-lt"/>
              </a:rPr>
              <a:t>cooperation</a:t>
            </a:r>
            <a:r>
              <a:rPr lang="es-ES" sz="5000" dirty="0">
                <a:effectLst/>
                <a:latin typeface="+mj-lt"/>
              </a:rPr>
              <a:t> </a:t>
            </a:r>
            <a:r>
              <a:rPr lang="es-ES" sz="5000" dirty="0" err="1">
                <a:effectLst/>
                <a:latin typeface="+mj-lt"/>
              </a:rPr>
              <a:t>with</a:t>
            </a:r>
            <a:r>
              <a:rPr lang="es-ES" sz="5000" dirty="0">
                <a:effectLst/>
                <a:latin typeface="+mj-lt"/>
              </a:rPr>
              <a:t> </a:t>
            </a:r>
            <a:r>
              <a:rPr lang="es-ES" sz="5000" dirty="0" err="1">
                <a:effectLst/>
                <a:latin typeface="+mj-lt"/>
              </a:rPr>
              <a:t>Ukrainian</a:t>
            </a:r>
            <a:r>
              <a:rPr lang="es-ES" sz="5000" dirty="0">
                <a:effectLst/>
                <a:latin typeface="+mj-lt"/>
              </a:rPr>
              <a:t> </a:t>
            </a:r>
            <a:r>
              <a:rPr lang="es-ES" sz="5000" dirty="0" err="1">
                <a:effectLst/>
                <a:latin typeface="+mj-lt"/>
              </a:rPr>
              <a:t>counterparts</a:t>
            </a:r>
            <a:r>
              <a:rPr lang="es-ES" sz="5000" dirty="0">
                <a:effectLst/>
                <a:latin typeface="+mj-lt"/>
              </a:rPr>
              <a:t> </a:t>
            </a:r>
            <a:r>
              <a:rPr lang="es-ES" sz="5000" dirty="0" err="1">
                <a:effectLst/>
                <a:latin typeface="+mj-lt"/>
              </a:rPr>
              <a:t>to</a:t>
            </a:r>
            <a:r>
              <a:rPr lang="es-ES" sz="5000" dirty="0">
                <a:effectLst/>
                <a:latin typeface="+mj-lt"/>
              </a:rPr>
              <a:t> </a:t>
            </a:r>
            <a:r>
              <a:rPr lang="es-ES" sz="5000" dirty="0" err="1">
                <a:effectLst/>
                <a:latin typeface="+mj-lt"/>
              </a:rPr>
              <a:t>respond</a:t>
            </a:r>
            <a:r>
              <a:rPr lang="es-ES" sz="5000" dirty="0">
                <a:effectLst/>
                <a:latin typeface="+mj-lt"/>
              </a:rPr>
              <a:t> </a:t>
            </a:r>
            <a:r>
              <a:rPr lang="es-ES" sz="5000" dirty="0" err="1">
                <a:effectLst/>
                <a:latin typeface="+mj-lt"/>
              </a:rPr>
              <a:t>to</a:t>
            </a:r>
            <a:r>
              <a:rPr lang="es-ES" sz="5000" dirty="0">
                <a:effectLst/>
                <a:latin typeface="+mj-lt"/>
              </a:rPr>
              <a:t> </a:t>
            </a:r>
            <a:r>
              <a:rPr lang="es-ES" sz="5000" dirty="0" err="1">
                <a:effectLst/>
                <a:latin typeface="+mj-lt"/>
              </a:rPr>
              <a:t>thewar</a:t>
            </a:r>
            <a:r>
              <a:rPr lang="es-ES" sz="5000" dirty="0">
                <a:effectLst/>
                <a:latin typeface="+mj-lt"/>
              </a:rPr>
              <a:t> in </a:t>
            </a:r>
            <a:r>
              <a:rPr lang="es-ES" sz="5000" dirty="0" err="1">
                <a:effectLst/>
                <a:latin typeface="+mj-lt"/>
              </a:rPr>
              <a:t>Ukraine</a:t>
            </a:r>
            <a:r>
              <a:rPr lang="es-ES" sz="5000" dirty="0">
                <a:effectLst/>
                <a:latin typeface="+mj-lt"/>
              </a:rPr>
              <a:t> </a:t>
            </a:r>
          </a:p>
          <a:p>
            <a:endParaRPr lang="es-ES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472A9C0A-5698-2D8B-9543-2FA5004DCD4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522" t="25365" r="27301" b="5881"/>
          <a:stretch/>
        </p:blipFill>
        <p:spPr>
          <a:xfrm>
            <a:off x="18016540" y="3627864"/>
            <a:ext cx="5334000" cy="765109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367678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8AB747AD-19E4-B43E-9F67-816EC2E9C6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2C81D87-8AF4-FD4E-93C8-94577A779CED}" type="slidenum">
              <a:rPr lang="es-ES" smtClean="0"/>
              <a:pPr/>
              <a:t>21</a:t>
            </a:fld>
            <a:endParaRPr lang="es-ES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D4078575-9726-C699-C7C4-43A87991A6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PROJECT STRUCTURE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02E627CA-690F-1D78-F4F0-2235698115A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835"/>
          <a:stretch/>
        </p:blipFill>
        <p:spPr>
          <a:xfrm>
            <a:off x="5984998" y="2312358"/>
            <a:ext cx="12324724" cy="10403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449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1E52A3AA-05C7-25AA-F5DB-726A50CE15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2C81D87-8AF4-FD4E-93C8-94577A779CED}" type="slidenum">
              <a:rPr lang="es-ES" smtClean="0"/>
              <a:pPr/>
              <a:t>22</a:t>
            </a:fld>
            <a:endParaRPr lang="es-ES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EB94BD2F-5E7C-8A44-5741-322C805035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WORKPACKAGE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6F9BD22-F66E-4382-E350-BB12C093C4E6}"/>
              </a:ext>
            </a:extLst>
          </p:cNvPr>
          <p:cNvSpPr txBox="1"/>
          <p:nvPr/>
        </p:nvSpPr>
        <p:spPr>
          <a:xfrm>
            <a:off x="4647656" y="3723869"/>
            <a:ext cx="14999407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7000" dirty="0"/>
              <a:t>“A set </a:t>
            </a:r>
            <a:r>
              <a:rPr lang="es-ES" sz="7000" dirty="0" err="1"/>
              <a:t>of</a:t>
            </a:r>
            <a:r>
              <a:rPr lang="es-ES" sz="7000" dirty="0"/>
              <a:t> </a:t>
            </a:r>
            <a:r>
              <a:rPr lang="es-ES" sz="7000" dirty="0" err="1"/>
              <a:t>activities</a:t>
            </a:r>
            <a:r>
              <a:rPr lang="es-ES" sz="7000" dirty="0"/>
              <a:t> </a:t>
            </a:r>
            <a:r>
              <a:rPr lang="es-ES" sz="7000" dirty="0" err="1"/>
              <a:t>that</a:t>
            </a:r>
            <a:r>
              <a:rPr lang="es-ES" sz="7000" dirty="0"/>
              <a:t> </a:t>
            </a:r>
            <a:r>
              <a:rPr lang="es-ES" sz="7000" dirty="0" err="1"/>
              <a:t>contribute</a:t>
            </a:r>
            <a:r>
              <a:rPr lang="es-ES" sz="7000" dirty="0"/>
              <a:t> </a:t>
            </a:r>
            <a:r>
              <a:rPr lang="es-ES" sz="7000" dirty="0" err="1"/>
              <a:t>to</a:t>
            </a:r>
            <a:r>
              <a:rPr lang="es-ES" sz="7000" dirty="0"/>
              <a:t> </a:t>
            </a:r>
            <a:r>
              <a:rPr lang="es-ES" sz="7000" dirty="0" err="1"/>
              <a:t>the</a:t>
            </a:r>
            <a:r>
              <a:rPr lang="es-ES" sz="7000" dirty="0"/>
              <a:t> </a:t>
            </a:r>
            <a:r>
              <a:rPr lang="es-ES" sz="7000" dirty="0" err="1"/>
              <a:t>achievement</a:t>
            </a:r>
            <a:r>
              <a:rPr lang="es-ES" sz="7000" dirty="0"/>
              <a:t> </a:t>
            </a:r>
            <a:r>
              <a:rPr lang="es-ES" sz="7000" dirty="0" err="1"/>
              <a:t>of</a:t>
            </a:r>
            <a:r>
              <a:rPr lang="es-ES" sz="7000" dirty="0"/>
              <a:t> </a:t>
            </a:r>
            <a:r>
              <a:rPr lang="es-ES" sz="7000" dirty="0" err="1"/>
              <a:t>common</a:t>
            </a:r>
            <a:r>
              <a:rPr lang="es-ES" sz="7000" dirty="0"/>
              <a:t> </a:t>
            </a:r>
            <a:r>
              <a:rPr lang="es-ES" sz="7000" dirty="0" err="1"/>
              <a:t>objectives</a:t>
            </a:r>
            <a:r>
              <a:rPr lang="es-ES" sz="7000" dirty="0"/>
              <a:t> and </a:t>
            </a:r>
            <a:r>
              <a:rPr lang="es-ES" sz="7000" dirty="0" err="1"/>
              <a:t>one</a:t>
            </a:r>
            <a:r>
              <a:rPr lang="es-ES" sz="7000" dirty="0"/>
              <a:t> </a:t>
            </a:r>
            <a:r>
              <a:rPr lang="es-ES" sz="7000" dirty="0" err="1"/>
              <a:t>or</a:t>
            </a:r>
            <a:r>
              <a:rPr lang="es-ES" sz="7000" dirty="0"/>
              <a:t> more </a:t>
            </a:r>
            <a:r>
              <a:rPr lang="es-ES" sz="7000" dirty="0" err="1"/>
              <a:t>results</a:t>
            </a:r>
            <a:r>
              <a:rPr lang="es-ES" sz="7000" dirty="0"/>
              <a:t>.”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0C7348AE-B501-4E1A-C463-44005FEC068E}"/>
              </a:ext>
            </a:extLst>
          </p:cNvPr>
          <p:cNvSpPr txBox="1"/>
          <p:nvPr/>
        </p:nvSpPr>
        <p:spPr>
          <a:xfrm>
            <a:off x="7160301" y="9053076"/>
            <a:ext cx="1006339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err="1"/>
              <a:t>Maximum</a:t>
            </a:r>
            <a:r>
              <a:rPr lang="es-ES" b="1" dirty="0"/>
              <a:t> 4 </a:t>
            </a:r>
            <a:r>
              <a:rPr lang="es-ES" b="1" dirty="0" err="1"/>
              <a:t>work</a:t>
            </a:r>
            <a:r>
              <a:rPr lang="es-ES" b="1" dirty="0"/>
              <a:t> </a:t>
            </a:r>
            <a:r>
              <a:rPr lang="es-ES" b="1" dirty="0" err="1"/>
              <a:t>packages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608800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A12DDD34-40B0-57ED-37CF-2BE032670E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2C81D87-8AF4-FD4E-93C8-94577A779CED}" type="slidenum">
              <a:rPr lang="es-ES" smtClean="0"/>
              <a:pPr/>
              <a:t>23</a:t>
            </a:fld>
            <a:endParaRPr lang="es-ES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935A57D6-F2F9-152B-3980-82591900BA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TEAM WORK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CE8E96D-F158-1C65-D9EE-5CBB573A8DEB}"/>
              </a:ext>
            </a:extLst>
          </p:cNvPr>
          <p:cNvSpPr txBox="1"/>
          <p:nvPr/>
        </p:nvSpPr>
        <p:spPr>
          <a:xfrm>
            <a:off x="1992085" y="4546177"/>
            <a:ext cx="20696086" cy="501675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8000" dirty="0">
                <a:effectLst/>
                <a:latin typeface="Gill Sans MT" panose="020B0502020104020203" pitchFamily="34" charset="77"/>
                <a:ea typeface="Times New Roman" panose="02020603050405020304" pitchFamily="18" charset="0"/>
                <a:cs typeface="Times New Roman" panose="02020603050405020304" pitchFamily="18" charset="0"/>
              </a:rPr>
              <a:t>Identification of common needs and potential outcomes and activities (20 minutes)</a:t>
            </a:r>
          </a:p>
          <a:p>
            <a:endParaRPr lang="en-US" sz="8000" dirty="0">
              <a:latin typeface="Gill Sans MT" panose="020B0502020104020203" pitchFamily="34" charset="77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8000" dirty="0">
                <a:effectLst/>
                <a:latin typeface="Gill Sans MT" panose="020B0502020104020203" pitchFamily="34" charset="77"/>
                <a:ea typeface="Times New Roman" panose="02020603050405020304" pitchFamily="18" charset="0"/>
                <a:cs typeface="Times New Roman" panose="02020603050405020304" pitchFamily="18" charset="0"/>
              </a:rPr>
              <a:t>Brainstorming</a:t>
            </a:r>
          </a:p>
        </p:txBody>
      </p:sp>
    </p:spTree>
    <p:extLst>
      <p:ext uri="{BB962C8B-B14F-4D97-AF65-F5344CB8AC3E}">
        <p14:creationId xmlns:p14="http://schemas.microsoft.com/office/powerpoint/2010/main" val="3843800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AC53BDE1-BEC0-B498-AC9D-E071989AFD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2C81D87-8AF4-FD4E-93C8-94577A779CED}" type="slidenum">
              <a:rPr lang="es-ES" smtClean="0"/>
              <a:pPr/>
              <a:t>24</a:t>
            </a:fld>
            <a:endParaRPr lang="es-ES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3FFCDFD0-EAEF-8622-AFD8-8E1E686CF5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TEAM WORK</a:t>
            </a:r>
            <a:br>
              <a:rPr lang="es-ES" dirty="0"/>
            </a:br>
            <a:endParaRPr lang="es-ES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34BF65E-0ABB-4F10-D5D8-7C9759E59792}"/>
              </a:ext>
            </a:extLst>
          </p:cNvPr>
          <p:cNvSpPr txBox="1"/>
          <p:nvPr/>
        </p:nvSpPr>
        <p:spPr>
          <a:xfrm>
            <a:off x="1992085" y="4546177"/>
            <a:ext cx="20696086" cy="501675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8000" dirty="0">
                <a:effectLst/>
                <a:latin typeface="Gill Sans MT" panose="020B0502020104020203" pitchFamily="34" charset="77"/>
                <a:ea typeface="Times New Roman" panose="02020603050405020304" pitchFamily="18" charset="0"/>
                <a:cs typeface="Times New Roman" panose="02020603050405020304" pitchFamily="18" charset="0"/>
              </a:rPr>
              <a:t>Generation of project ideas (30 minutes)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sz="8000" dirty="0">
              <a:latin typeface="Gill Sans MT" panose="020B0502020104020203" pitchFamily="34" charset="77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sz="8000" dirty="0">
              <a:latin typeface="Gill Sans MT" panose="020B0502020104020203" pitchFamily="34" charset="77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8000" dirty="0">
                <a:effectLst/>
                <a:latin typeface="Gill Sans MT" panose="020B0502020104020203" pitchFamily="34" charset="77"/>
                <a:ea typeface="Times New Roman" panose="02020603050405020304" pitchFamily="18" charset="0"/>
                <a:cs typeface="Times New Roman" panose="02020603050405020304" pitchFamily="18" charset="0"/>
              </a:rPr>
              <a:t> Project Template</a:t>
            </a:r>
          </a:p>
        </p:txBody>
      </p:sp>
    </p:spTree>
    <p:extLst>
      <p:ext uri="{BB962C8B-B14F-4D97-AF65-F5344CB8AC3E}">
        <p14:creationId xmlns:p14="http://schemas.microsoft.com/office/powerpoint/2010/main" val="4018139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0B9BE313-12A6-12C6-1437-91371E079E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2C81D87-8AF4-FD4E-93C8-94577A779CED}" type="slidenum">
              <a:rPr lang="es-ES" smtClean="0"/>
              <a:pPr/>
              <a:t>25</a:t>
            </a:fld>
            <a:endParaRPr lang="es-ES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F2B384BD-AA12-EA29-9A58-988A3CAAED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TEAM WORK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2CE18E3-3984-3DE1-B010-2B084A07D9B1}"/>
              </a:ext>
            </a:extLst>
          </p:cNvPr>
          <p:cNvSpPr txBox="1"/>
          <p:nvPr/>
        </p:nvSpPr>
        <p:spPr>
          <a:xfrm>
            <a:off x="1992085" y="4546177"/>
            <a:ext cx="20696086" cy="624786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/>
            <a:endParaRPr lang="en-US" sz="8000" dirty="0">
              <a:effectLst/>
              <a:latin typeface="Gill Sans MT" panose="020B0502020104020203" pitchFamily="34" charset="77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US" sz="8000" dirty="0">
              <a:latin typeface="Gill Sans MT" panose="020B0502020104020203" pitchFamily="34" charset="77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8000" dirty="0">
                <a:effectLst/>
                <a:latin typeface="Gill Sans MT" panose="020B0502020104020203" pitchFamily="34" charset="77"/>
                <a:ea typeface="Times New Roman" panose="02020603050405020304" pitchFamily="18" charset="0"/>
                <a:cs typeface="Times New Roman" panose="02020603050405020304" pitchFamily="18" charset="0"/>
              </a:rPr>
              <a:t>Presentation of results by groups (25 minutes)</a:t>
            </a:r>
            <a:endParaRPr lang="es-ES" sz="8000" dirty="0">
              <a:effectLst/>
              <a:latin typeface="Gill Sans MT" panose="020B0502020104020203" pitchFamily="34" charset="77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8000" dirty="0">
              <a:latin typeface="Gill Sans MT" panose="020B0502020104020203" pitchFamily="34" charset="77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8000" dirty="0">
              <a:latin typeface="Gill Sans MT" panose="020B0502020104020203" pitchFamily="34" charset="77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6151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2C81D87-8AF4-FD4E-93C8-94577A779CED}" type="slidenum">
              <a:rPr lang="es-ES" smtClean="0"/>
              <a:pPr/>
              <a:t>2</a:t>
            </a:fld>
            <a:endParaRPr lang="es-ES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CAMPUS IBERUS DIMENSION</a:t>
            </a:r>
          </a:p>
        </p:txBody>
      </p:sp>
      <p:graphicFrame>
        <p:nvGraphicFramePr>
          <p:cNvPr id="10" name="Group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7746052"/>
              </p:ext>
            </p:extLst>
          </p:nvPr>
        </p:nvGraphicFramePr>
        <p:xfrm>
          <a:off x="9659979" y="5463696"/>
          <a:ext cx="10555562" cy="5407034"/>
        </p:xfrm>
        <a:graphic>
          <a:graphicData uri="http://schemas.openxmlformats.org/drawingml/2006/table">
            <a:tbl>
              <a:tblPr/>
              <a:tblGrid>
                <a:gridCol w="69612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943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93491">
                <a:tc>
                  <a:txBody>
                    <a:bodyPr/>
                    <a:lstStyle>
                      <a:lvl1pPr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1pPr>
                      <a:lvl2pPr marL="444500"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2pPr>
                      <a:lvl3pPr marL="889000"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3pPr>
                      <a:lvl4pPr marL="1333500"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4pPr>
                      <a:lvl5pPr marL="1778000"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5pPr>
                      <a:lvl6pPr marL="2235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6pPr>
                      <a:lvl7pPr marL="2692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7pPr>
                      <a:lvl8pPr marL="3149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8pPr>
                      <a:lvl9pPr marL="3606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3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arlow Condensed Light" panose="00000406000000000000" pitchFamily="50" charset="0"/>
                          <a:cs typeface="Arial" pitchFamily="34" charset="0"/>
                          <a:sym typeface="Arial" pitchFamily="34" charset="0"/>
                        </a:rPr>
                        <a:t>Students</a:t>
                      </a:r>
                      <a:endParaRPr kumimoji="0" lang="es-ES" altLang="es-ES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Barlow Condensed Light" panose="00000406000000000000" pitchFamily="50" charset="0"/>
                        <a:cs typeface="Arial" pitchFamily="34" charset="0"/>
                        <a:sym typeface="Arial" pitchFamily="34" charset="0"/>
                      </a:endParaRPr>
                    </a:p>
                  </a:txBody>
                  <a:tcPr marL="89980" marR="89980" marT="46804" marB="46804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1A0C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1pPr>
                      <a:lvl2pPr marL="444500"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2pPr>
                      <a:lvl3pPr marL="889000"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3pPr>
                      <a:lvl4pPr marL="1333500"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4pPr>
                      <a:lvl5pPr marL="1778000"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5pPr>
                      <a:lvl6pPr marL="2235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6pPr>
                      <a:lvl7pPr marL="2692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7pPr>
                      <a:lvl8pPr marL="3149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8pPr>
                      <a:lvl9pPr marL="3606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arlow Condensed Light" panose="00000406000000000000" pitchFamily="50" charset="0"/>
                          <a:cs typeface="Arial" pitchFamily="34" charset="0"/>
                          <a:sym typeface="Arial" pitchFamily="34" charset="0"/>
                        </a:rPr>
                        <a:t>58.000</a:t>
                      </a:r>
                    </a:p>
                  </a:txBody>
                  <a:tcPr marL="89980" marR="89980" marT="46804" marB="4680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1A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3491">
                <a:tc>
                  <a:txBody>
                    <a:bodyPr/>
                    <a:lstStyle>
                      <a:lvl1pPr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1pPr>
                      <a:lvl2pPr marL="444500"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2pPr>
                      <a:lvl3pPr marL="889000"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3pPr>
                      <a:lvl4pPr marL="1333500"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4pPr>
                      <a:lvl5pPr marL="1778000"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5pPr>
                      <a:lvl6pPr marL="2235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6pPr>
                      <a:lvl7pPr marL="2692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7pPr>
                      <a:lvl8pPr marL="3149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8pPr>
                      <a:lvl9pPr marL="3606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arlow Condensed Light" panose="00000406000000000000" pitchFamily="50" charset="0"/>
                          <a:cs typeface="Arial" pitchFamily="34" charset="0"/>
                          <a:sym typeface="Arial" pitchFamily="34" charset="0"/>
                        </a:rPr>
                        <a:t>PhD </a:t>
                      </a:r>
                      <a:r>
                        <a:rPr kumimoji="0" lang="es-ES" altLang="es-ES" sz="3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arlow Condensed Light" panose="00000406000000000000" pitchFamily="50" charset="0"/>
                          <a:cs typeface="Arial" pitchFamily="34" charset="0"/>
                          <a:sym typeface="Arial" pitchFamily="34" charset="0"/>
                        </a:rPr>
                        <a:t>students</a:t>
                      </a:r>
                      <a:endParaRPr kumimoji="0" lang="es-ES" altLang="es-ES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Barlow Condensed Light" panose="00000406000000000000" pitchFamily="50" charset="0"/>
                        <a:cs typeface="Arial" pitchFamily="34" charset="0"/>
                        <a:sym typeface="Arial" pitchFamily="34" charset="0"/>
                      </a:endParaRPr>
                    </a:p>
                  </a:txBody>
                  <a:tcPr marL="89980" marR="89980" marT="46804" marB="46804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1A0C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1pPr>
                      <a:lvl2pPr marL="444500"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2pPr>
                      <a:lvl3pPr marL="889000"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3pPr>
                      <a:lvl4pPr marL="1333500"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4pPr>
                      <a:lvl5pPr marL="1778000"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5pPr>
                      <a:lvl6pPr marL="2235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6pPr>
                      <a:lvl7pPr marL="2692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7pPr>
                      <a:lvl8pPr marL="3149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8pPr>
                      <a:lvl9pPr marL="3606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arlow Condensed Light" panose="00000406000000000000" pitchFamily="50" charset="0"/>
                          <a:cs typeface="Arial" pitchFamily="34" charset="0"/>
                          <a:sym typeface="Arial" pitchFamily="34" charset="0"/>
                        </a:rPr>
                        <a:t>3.200</a:t>
                      </a:r>
                    </a:p>
                  </a:txBody>
                  <a:tcPr marL="89980" marR="89980" marT="46804" marB="4680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1A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349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arlow Condensed Light" panose="00000406000000000000" pitchFamily="50" charset="0"/>
                          <a:cs typeface="Arial" pitchFamily="34" charset="0"/>
                          <a:sym typeface="Arial" pitchFamily="34" charset="0"/>
                        </a:rPr>
                        <a:t>International </a:t>
                      </a:r>
                      <a:r>
                        <a:rPr kumimoji="0" lang="es-ES" altLang="es-ES" sz="3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arlow Condensed Light" panose="00000406000000000000" pitchFamily="50" charset="0"/>
                          <a:cs typeface="Arial" pitchFamily="34" charset="0"/>
                          <a:sym typeface="Arial" pitchFamily="34" charset="0"/>
                        </a:rPr>
                        <a:t>PhDs</a:t>
                      </a:r>
                      <a:endParaRPr kumimoji="0" lang="es-ES" altLang="es-ES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Barlow Condensed Light" panose="00000406000000000000" pitchFamily="50" charset="0"/>
                        <a:cs typeface="Arial" pitchFamily="34" charset="0"/>
                        <a:sym typeface="Arial" pitchFamily="34" charset="0"/>
                      </a:endParaRPr>
                    </a:p>
                  </a:txBody>
                  <a:tcPr marL="89980" marR="89980" marT="46804" marB="46804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1A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arlow Condensed Light" panose="00000406000000000000" pitchFamily="50" charset="0"/>
                          <a:cs typeface="Arial" pitchFamily="34" charset="0"/>
                          <a:sym typeface="Arial" pitchFamily="34" charset="0"/>
                        </a:rPr>
                        <a:t>316</a:t>
                      </a:r>
                    </a:p>
                  </a:txBody>
                  <a:tcPr marL="89980" marR="89980" marT="46804" marB="4680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1A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1814151"/>
                  </a:ext>
                </a:extLst>
              </a:tr>
              <a:tr h="593491">
                <a:tc>
                  <a:txBody>
                    <a:bodyPr/>
                    <a:lstStyle>
                      <a:lvl1pPr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1pPr>
                      <a:lvl2pPr marL="444500"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2pPr>
                      <a:lvl3pPr marL="889000"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3pPr>
                      <a:lvl4pPr marL="1333500"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4pPr>
                      <a:lvl5pPr marL="1778000"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5pPr>
                      <a:lvl6pPr marL="2235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6pPr>
                      <a:lvl7pPr marL="2692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7pPr>
                      <a:lvl8pPr marL="3149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8pPr>
                      <a:lvl9pPr marL="3606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3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arlow Condensed Light" panose="00000406000000000000" pitchFamily="50" charset="0"/>
                          <a:cs typeface="Arial" pitchFamily="34" charset="0"/>
                          <a:sym typeface="Arial" pitchFamily="34" charset="0"/>
                        </a:rPr>
                        <a:t>Teaching</a:t>
                      </a:r>
                      <a:r>
                        <a:rPr kumimoji="0" lang="es-ES" altLang="es-E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arlow Condensed Light" panose="00000406000000000000" pitchFamily="50" charset="0"/>
                          <a:cs typeface="Arial" pitchFamily="34" charset="0"/>
                          <a:sym typeface="Arial" pitchFamily="34" charset="0"/>
                        </a:rPr>
                        <a:t> &amp; </a:t>
                      </a:r>
                      <a:r>
                        <a:rPr kumimoji="0" lang="es-ES" altLang="es-ES" sz="3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arlow Condensed Light" panose="00000406000000000000" pitchFamily="50" charset="0"/>
                          <a:cs typeface="Arial" pitchFamily="34" charset="0"/>
                          <a:sym typeface="Arial" pitchFamily="34" charset="0"/>
                        </a:rPr>
                        <a:t>Research</a:t>
                      </a:r>
                      <a:r>
                        <a:rPr kumimoji="0" lang="es-ES" altLang="es-E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arlow Condensed Light" panose="00000406000000000000" pitchFamily="50" charset="0"/>
                          <a:cs typeface="Arial" pitchFamily="34" charset="0"/>
                          <a:sym typeface="Arial" pitchFamily="34" charset="0"/>
                        </a:rPr>
                        <a:t> staff</a:t>
                      </a:r>
                    </a:p>
                  </a:txBody>
                  <a:tcPr marL="89980" marR="89980" marT="46804" marB="46804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1A0C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1pPr>
                      <a:lvl2pPr marL="444500"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2pPr>
                      <a:lvl3pPr marL="889000"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3pPr>
                      <a:lvl4pPr marL="1333500"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4pPr>
                      <a:lvl5pPr marL="1778000"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5pPr>
                      <a:lvl6pPr marL="2235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6pPr>
                      <a:lvl7pPr marL="2692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7pPr>
                      <a:lvl8pPr marL="3149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8pPr>
                      <a:lvl9pPr marL="3606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arlow Condensed Light" panose="00000406000000000000" pitchFamily="50" charset="0"/>
                          <a:cs typeface="Arial" pitchFamily="34" charset="0"/>
                          <a:sym typeface="Arial" pitchFamily="34" charset="0"/>
                        </a:rPr>
                        <a:t>6.300</a:t>
                      </a:r>
                    </a:p>
                  </a:txBody>
                  <a:tcPr marL="89980" marR="89980" marT="46804" marB="4680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1A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6614">
                <a:tc>
                  <a:txBody>
                    <a:bodyPr/>
                    <a:lstStyle>
                      <a:lvl1pPr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1pPr>
                      <a:lvl2pPr marL="444500"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2pPr>
                      <a:lvl3pPr marL="889000"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3pPr>
                      <a:lvl4pPr marL="1333500"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4pPr>
                      <a:lvl5pPr marL="1778000"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5pPr>
                      <a:lvl6pPr marL="2235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6pPr>
                      <a:lvl7pPr marL="2692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7pPr>
                      <a:lvl8pPr marL="3149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8pPr>
                      <a:lvl9pPr marL="3606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3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arlow Condensed Light" panose="00000406000000000000" pitchFamily="50" charset="0"/>
                          <a:cs typeface="Arial" pitchFamily="34" charset="0"/>
                          <a:sym typeface="Arial" pitchFamily="34" charset="0"/>
                        </a:rPr>
                        <a:t>Technical</a:t>
                      </a:r>
                      <a:r>
                        <a:rPr kumimoji="0" lang="es-ES" altLang="es-E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arlow Condensed Light" panose="00000406000000000000" pitchFamily="50" charset="0"/>
                          <a:cs typeface="Arial" pitchFamily="34" charset="0"/>
                          <a:sym typeface="Arial" pitchFamily="34" charset="0"/>
                        </a:rPr>
                        <a:t> &amp; </a:t>
                      </a:r>
                      <a:r>
                        <a:rPr kumimoji="0" lang="es-ES" altLang="es-ES" sz="3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arlow Condensed Light" panose="00000406000000000000" pitchFamily="50" charset="0"/>
                          <a:cs typeface="Arial" pitchFamily="34" charset="0"/>
                          <a:sym typeface="Arial" pitchFamily="34" charset="0"/>
                        </a:rPr>
                        <a:t>Admin</a:t>
                      </a:r>
                      <a:r>
                        <a:rPr kumimoji="0" lang="es-ES" altLang="es-E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arlow Condensed Light" panose="00000406000000000000" pitchFamily="50" charset="0"/>
                          <a:cs typeface="Arial" pitchFamily="34" charset="0"/>
                          <a:sym typeface="Arial" pitchFamily="34" charset="0"/>
                        </a:rPr>
                        <a:t> staff</a:t>
                      </a:r>
                    </a:p>
                  </a:txBody>
                  <a:tcPr marL="89980" marR="89980" marT="46804" marB="46804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1A0C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1pPr>
                      <a:lvl2pPr marL="444500"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2pPr>
                      <a:lvl3pPr marL="889000"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3pPr>
                      <a:lvl4pPr marL="1333500"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4pPr>
                      <a:lvl5pPr marL="1778000"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5pPr>
                      <a:lvl6pPr marL="2235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6pPr>
                      <a:lvl7pPr marL="2692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7pPr>
                      <a:lvl8pPr marL="3149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8pPr>
                      <a:lvl9pPr marL="3606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arlow Condensed Light" panose="00000406000000000000" pitchFamily="50" charset="0"/>
                          <a:cs typeface="Arial" pitchFamily="34" charset="0"/>
                          <a:sym typeface="Arial" pitchFamily="34" charset="0"/>
                        </a:rPr>
                        <a:t>3.000</a:t>
                      </a:r>
                    </a:p>
                  </a:txBody>
                  <a:tcPr marL="89980" marR="89980" marT="46804" marB="4680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1A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661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3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arlow Condensed Light" panose="00000406000000000000" pitchFamily="50" charset="0"/>
                          <a:cs typeface="Arial" pitchFamily="34" charset="0"/>
                          <a:sym typeface="Arial" pitchFamily="34" charset="0"/>
                        </a:rPr>
                        <a:t>Bachelor</a:t>
                      </a:r>
                      <a:r>
                        <a:rPr kumimoji="0" lang="es-ES" altLang="es-E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arlow Condensed Light" panose="00000406000000000000" pitchFamily="50" charset="0"/>
                          <a:cs typeface="Arial" pitchFamily="34" charset="0"/>
                          <a:sym typeface="Arial" pitchFamily="34" charset="0"/>
                        </a:rPr>
                        <a:t> </a:t>
                      </a:r>
                      <a:r>
                        <a:rPr kumimoji="0" lang="es-ES" altLang="es-ES" sz="3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arlow Condensed Light" panose="00000406000000000000" pitchFamily="50" charset="0"/>
                          <a:cs typeface="Arial" pitchFamily="34" charset="0"/>
                          <a:sym typeface="Arial" pitchFamily="34" charset="0"/>
                        </a:rPr>
                        <a:t>degrees</a:t>
                      </a:r>
                      <a:endParaRPr kumimoji="0" lang="es-ES" altLang="es-ES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Barlow Condensed Light" panose="00000406000000000000" pitchFamily="50" charset="0"/>
                        <a:cs typeface="Arial" pitchFamily="34" charset="0"/>
                        <a:sym typeface="Arial" pitchFamily="34" charset="0"/>
                      </a:endParaRPr>
                    </a:p>
                  </a:txBody>
                  <a:tcPr marL="89980" marR="89980" marT="46804" marB="46804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1A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arlow Condensed Light" panose="00000406000000000000" pitchFamily="50" charset="0"/>
                          <a:cs typeface="Arial" pitchFamily="34" charset="0"/>
                          <a:sym typeface="Arial" pitchFamily="34" charset="0"/>
                        </a:rPr>
                        <a:t>150</a:t>
                      </a:r>
                    </a:p>
                  </a:txBody>
                  <a:tcPr marL="89980" marR="89980" marT="46804" marB="4680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1A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0661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arlow Condensed Light" panose="00000406000000000000" pitchFamily="50" charset="0"/>
                          <a:cs typeface="Arial" pitchFamily="34" charset="0"/>
                          <a:sym typeface="Arial" pitchFamily="34" charset="0"/>
                        </a:rPr>
                        <a:t>Master </a:t>
                      </a:r>
                      <a:r>
                        <a:rPr kumimoji="0" lang="es-ES" altLang="es-ES" sz="3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arlow Condensed Light" panose="00000406000000000000" pitchFamily="50" charset="0"/>
                          <a:cs typeface="Arial" pitchFamily="34" charset="0"/>
                          <a:sym typeface="Arial" pitchFamily="34" charset="0"/>
                        </a:rPr>
                        <a:t>degrees</a:t>
                      </a:r>
                      <a:endParaRPr kumimoji="0" lang="es-ES" altLang="es-ES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Barlow Condensed Light" panose="00000406000000000000" pitchFamily="50" charset="0"/>
                        <a:cs typeface="Arial" pitchFamily="34" charset="0"/>
                        <a:sym typeface="Arial" pitchFamily="34" charset="0"/>
                      </a:endParaRPr>
                    </a:p>
                  </a:txBody>
                  <a:tcPr marL="89980" marR="89980" marT="46804" marB="46804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1A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arlow Condensed Light" panose="00000406000000000000" pitchFamily="50" charset="0"/>
                          <a:cs typeface="Arial" pitchFamily="34" charset="0"/>
                          <a:sym typeface="Arial" pitchFamily="34" charset="0"/>
                        </a:rPr>
                        <a:t>154</a:t>
                      </a:r>
                    </a:p>
                  </a:txBody>
                  <a:tcPr marL="89980" marR="89980" marT="46804" marB="4680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1A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4457829"/>
                  </a:ext>
                </a:extLst>
              </a:tr>
              <a:tr h="60661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arlow Condensed Light" panose="00000406000000000000" pitchFamily="50" charset="0"/>
                          <a:cs typeface="Arial" pitchFamily="34" charset="0"/>
                          <a:sym typeface="Arial" pitchFamily="34" charset="0"/>
                        </a:rPr>
                        <a:t>PhD </a:t>
                      </a:r>
                      <a:r>
                        <a:rPr kumimoji="0" lang="es-ES" altLang="es-ES" sz="3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arlow Condensed Light" panose="00000406000000000000" pitchFamily="50" charset="0"/>
                          <a:cs typeface="Arial" pitchFamily="34" charset="0"/>
                          <a:sym typeface="Arial" pitchFamily="34" charset="0"/>
                        </a:rPr>
                        <a:t>degrees</a:t>
                      </a:r>
                      <a:endParaRPr kumimoji="0" lang="es-ES" altLang="es-ES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Barlow Condensed Light" panose="00000406000000000000" pitchFamily="50" charset="0"/>
                        <a:cs typeface="Arial" pitchFamily="34" charset="0"/>
                        <a:sym typeface="Arial" pitchFamily="34" charset="0"/>
                      </a:endParaRPr>
                    </a:p>
                  </a:txBody>
                  <a:tcPr marL="89980" marR="89980" marT="46804" marB="46804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1A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arlow Condensed Light" panose="00000406000000000000" pitchFamily="50" charset="0"/>
                          <a:cs typeface="Arial" pitchFamily="34" charset="0"/>
                          <a:sym typeface="Arial" pitchFamily="34" charset="0"/>
                        </a:rPr>
                        <a:t>81</a:t>
                      </a:r>
                    </a:p>
                  </a:txBody>
                  <a:tcPr marL="89980" marR="89980" marT="46804" marB="4680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1A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3644652"/>
                  </a:ext>
                </a:extLst>
              </a:tr>
              <a:tr h="606614">
                <a:tc>
                  <a:txBody>
                    <a:bodyPr/>
                    <a:lstStyle>
                      <a:lvl1pPr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1pPr>
                      <a:lvl2pPr marL="444500"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2pPr>
                      <a:lvl3pPr marL="889000"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3pPr>
                      <a:lvl4pPr marL="1333500"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4pPr>
                      <a:lvl5pPr marL="1778000"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5pPr>
                      <a:lvl6pPr marL="2235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6pPr>
                      <a:lvl7pPr marL="2692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7pPr>
                      <a:lvl8pPr marL="3149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8pPr>
                      <a:lvl9pPr marL="3606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3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arlow Condensed Light" panose="00000406000000000000" pitchFamily="50" charset="0"/>
                          <a:cs typeface="Arial" pitchFamily="34" charset="0"/>
                          <a:sym typeface="Arial" pitchFamily="34" charset="0"/>
                        </a:rPr>
                        <a:t>Research</a:t>
                      </a:r>
                      <a:r>
                        <a:rPr kumimoji="0" lang="es-ES" altLang="es-E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arlow Condensed Light" panose="00000406000000000000" pitchFamily="50" charset="0"/>
                          <a:cs typeface="Arial" pitchFamily="34" charset="0"/>
                          <a:sym typeface="Arial" pitchFamily="34" charset="0"/>
                        </a:rPr>
                        <a:t> </a:t>
                      </a:r>
                      <a:r>
                        <a:rPr kumimoji="0" lang="es-ES" altLang="es-ES" sz="3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arlow Condensed Light" panose="00000406000000000000" pitchFamily="50" charset="0"/>
                          <a:cs typeface="Arial" pitchFamily="34" charset="0"/>
                          <a:sym typeface="Arial" pitchFamily="34" charset="0"/>
                        </a:rPr>
                        <a:t>groups</a:t>
                      </a:r>
                      <a:endParaRPr kumimoji="0" lang="es-ES" altLang="es-ES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Barlow Condensed Light" panose="00000406000000000000" pitchFamily="50" charset="0"/>
                        <a:cs typeface="Arial" pitchFamily="34" charset="0"/>
                        <a:sym typeface="Arial" pitchFamily="34" charset="0"/>
                      </a:endParaRPr>
                    </a:p>
                  </a:txBody>
                  <a:tcPr marL="89980" marR="89980" marT="46804" marB="46804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1A0C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1pPr>
                      <a:lvl2pPr marL="444500"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2pPr>
                      <a:lvl3pPr marL="889000"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3pPr>
                      <a:lvl4pPr marL="1333500"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4pPr>
                      <a:lvl5pPr marL="1778000"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5pPr>
                      <a:lvl6pPr marL="2235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6pPr>
                      <a:lvl7pPr marL="2692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7pPr>
                      <a:lvl8pPr marL="3149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8pPr>
                      <a:lvl9pPr marL="3606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arlow Condensed Light" panose="00000406000000000000" pitchFamily="50" charset="0"/>
                          <a:cs typeface="Arial" pitchFamily="34" charset="0"/>
                          <a:sym typeface="Arial" pitchFamily="34" charset="0"/>
                        </a:rPr>
                        <a:t>480</a:t>
                      </a:r>
                    </a:p>
                  </a:txBody>
                  <a:tcPr marL="89980" marR="89980" marT="46804" marB="4680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1A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3074" name="Picture 2" descr="https://www.iberustalent.com/wp-content/uploads/2019/07/mapa-0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6550" y="5054832"/>
            <a:ext cx="7778990" cy="6360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980200" y="2987982"/>
            <a:ext cx="20890760" cy="20867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indent="-685800" algn="l" eaLnBrk="1" hangingPunct="1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altLang="es-ES" sz="5400" dirty="0">
                <a:solidFill>
                  <a:srgbClr val="5B6770"/>
                </a:solidFill>
                <a:latin typeface="Barlow Condensed ExtraLight" panose="00000306000000000000" pitchFamily="50" charset="0"/>
              </a:rPr>
              <a:t>Strategic alliance of 4 Spanish Public Universities.</a:t>
            </a:r>
          </a:p>
          <a:p>
            <a:pPr marL="685800" indent="-685800" algn="l" eaLnBrk="1" hangingPunct="1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altLang="es-ES" sz="5400" dirty="0">
                <a:solidFill>
                  <a:srgbClr val="5B6770"/>
                </a:solidFill>
                <a:latin typeface="Barlow Condensed ExtraLight" panose="00000306000000000000" pitchFamily="50" charset="0"/>
              </a:rPr>
              <a:t>Aggregation of R&amp;I resources of 4 Regions (Aragon, Navarre, Rioja, Lleida in Catalonia).</a:t>
            </a:r>
          </a:p>
        </p:txBody>
      </p:sp>
    </p:spTree>
    <p:extLst>
      <p:ext uri="{BB962C8B-B14F-4D97-AF65-F5344CB8AC3E}">
        <p14:creationId xmlns:p14="http://schemas.microsoft.com/office/powerpoint/2010/main" val="791013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F1CDEA5B-3EEA-4378-B857-1669802D2E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2C81D87-8AF4-FD4E-93C8-94577A779CED}" type="slidenum">
              <a:rPr lang="es-ES" smtClean="0"/>
              <a:pPr/>
              <a:t>3</a:t>
            </a:fld>
            <a:endParaRPr lang="es-ES"/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8CFCAF1D-D6AA-40EA-9C56-F15E6DCFA6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CAMPUS IBERUS PRINCIPLES</a:t>
            </a:r>
          </a:p>
        </p:txBody>
      </p:sp>
      <p:sp>
        <p:nvSpPr>
          <p:cNvPr id="5" name="Text Box 61">
            <a:extLst>
              <a:ext uri="{FF2B5EF4-FFF2-40B4-BE49-F238E27FC236}">
                <a16:creationId xmlns:a16="http://schemas.microsoft.com/office/drawing/2014/main" id="{A7A55248-D7AF-4FA6-9071-8747A60E67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65178" y="8548956"/>
            <a:ext cx="7469327" cy="3108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66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buChar char="•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har char="•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marL="285750" indent="-285750" algn="l" eaLnBrk="1" hangingPunct="1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s-ES" sz="2800" dirty="0">
                <a:solidFill>
                  <a:srgbClr val="5B6770"/>
                </a:solidFill>
                <a:latin typeface="Barlow" panose="00000500000000000000" pitchFamily="2" charset="0"/>
              </a:rPr>
              <a:t>Agrofood &amp; Nutrition</a:t>
            </a:r>
          </a:p>
          <a:p>
            <a:pPr marL="285750" indent="-285750" algn="l" eaLnBrk="1" hangingPunct="1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s-ES" sz="2800" dirty="0">
                <a:solidFill>
                  <a:srgbClr val="5B6770"/>
                </a:solidFill>
                <a:latin typeface="Barlow" panose="00000500000000000000" pitchFamily="2" charset="0"/>
              </a:rPr>
              <a:t>Energy &amp; Environment</a:t>
            </a:r>
          </a:p>
          <a:p>
            <a:pPr marL="285750" indent="-285750" algn="l" eaLnBrk="1" hangingPunct="1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s-ES" sz="2800" dirty="0">
                <a:solidFill>
                  <a:srgbClr val="5B6770"/>
                </a:solidFill>
                <a:latin typeface="Barlow" panose="00000500000000000000" pitchFamily="2" charset="0"/>
              </a:rPr>
              <a:t>Health Technologies</a:t>
            </a:r>
          </a:p>
          <a:p>
            <a:pPr marL="285750" indent="-285750" algn="l" eaLnBrk="1" hangingPunct="1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s-ES" sz="2800" dirty="0">
                <a:solidFill>
                  <a:srgbClr val="5B6770"/>
                </a:solidFill>
                <a:latin typeface="Barlow" panose="00000500000000000000" pitchFamily="2" charset="0"/>
              </a:rPr>
              <a:t>Social &amp; Territorial Development</a:t>
            </a:r>
          </a:p>
          <a:p>
            <a:pPr marL="285750" indent="-285750" algn="l" eaLnBrk="1" hangingPunct="1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s-ES" sz="2800" dirty="0">
                <a:solidFill>
                  <a:srgbClr val="5B6770"/>
                </a:solidFill>
                <a:latin typeface="Barlow" panose="00000500000000000000" pitchFamily="2" charset="0"/>
              </a:rPr>
              <a:t>Circular Economy &amp; </a:t>
            </a:r>
            <a:r>
              <a:rPr lang="en-US" altLang="es-ES" sz="2800" dirty="0" err="1">
                <a:solidFill>
                  <a:srgbClr val="5B6770"/>
                </a:solidFill>
                <a:latin typeface="Barlow" panose="00000500000000000000" pitchFamily="2" charset="0"/>
              </a:rPr>
              <a:t>Bioeconomy</a:t>
            </a:r>
            <a:endParaRPr lang="es-ES" altLang="es-ES" sz="2800" dirty="0">
              <a:solidFill>
                <a:srgbClr val="5B6770"/>
              </a:solidFill>
              <a:latin typeface="Barlow" panose="00000500000000000000" pitchFamily="2" charset="0"/>
            </a:endParaRPr>
          </a:p>
        </p:txBody>
      </p:sp>
      <p:sp>
        <p:nvSpPr>
          <p:cNvPr id="6" name="Text Box 47">
            <a:extLst>
              <a:ext uri="{FF2B5EF4-FFF2-40B4-BE49-F238E27FC236}">
                <a16:creationId xmlns:a16="http://schemas.microsoft.com/office/drawing/2014/main" id="{AAE7D2C6-40BA-4434-A1B5-7642E9F554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0718" y="7831706"/>
            <a:ext cx="7673787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>
            <a:defPPr>
              <a:defRPr lang="en-US"/>
            </a:defPPr>
            <a:lvl1pPr eaLnBrk="1" hangingPunct="1">
              <a:spcBef>
                <a:spcPct val="50000"/>
              </a:spcBef>
              <a:buFontTx/>
              <a:buNone/>
              <a:defRPr sz="3200" b="1">
                <a:solidFill>
                  <a:srgbClr val="0070C0"/>
                </a:solidFill>
                <a:latin typeface="+mj-lt"/>
                <a:cs typeface="Arial" panose="020B0604020202020204" pitchFamily="34" charset="0"/>
              </a:defRPr>
            </a:lvl1pPr>
            <a:lvl2pPr marL="742950" indent="-285750">
              <a:buChar char="–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har char="•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har char="–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har char="»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s-ES" dirty="0" err="1">
                <a:solidFill>
                  <a:srgbClr val="0091DA"/>
                </a:solidFill>
                <a:latin typeface="Barlow" panose="00000500000000000000" pitchFamily="2" charset="0"/>
              </a:rPr>
              <a:t>Specialisation</a:t>
            </a:r>
            <a:endParaRPr lang="es-ES" altLang="es-ES" dirty="0">
              <a:solidFill>
                <a:srgbClr val="0091DA"/>
              </a:solidFill>
              <a:latin typeface="Barlow" panose="00000500000000000000" pitchFamily="2" charset="0"/>
            </a:endParaRPr>
          </a:p>
        </p:txBody>
      </p:sp>
      <p:sp>
        <p:nvSpPr>
          <p:cNvPr id="11" name="Text Box 48">
            <a:extLst>
              <a:ext uri="{FF2B5EF4-FFF2-40B4-BE49-F238E27FC236}">
                <a16:creationId xmlns:a16="http://schemas.microsoft.com/office/drawing/2014/main" id="{1257285A-5530-4AD6-8C66-AF5719BCD8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197941" y="7831705"/>
            <a:ext cx="7673788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>
            <a:defPPr>
              <a:defRPr lang="en-US"/>
            </a:defPPr>
            <a:lvl1pPr eaLnBrk="1" hangingPunct="1">
              <a:spcBef>
                <a:spcPct val="50000"/>
              </a:spcBef>
              <a:buFontTx/>
              <a:buNone/>
              <a:defRPr sz="3200" b="1">
                <a:solidFill>
                  <a:srgbClr val="0070C0"/>
                </a:solidFill>
                <a:latin typeface="+mj-lt"/>
                <a:cs typeface="Arial" panose="020B0604020202020204" pitchFamily="34" charset="0"/>
              </a:defRPr>
            </a:lvl1pPr>
            <a:lvl2pPr marL="742950" indent="-285750">
              <a:buChar char="–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har char="•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har char="–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har char="»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s-ES" dirty="0" err="1">
                <a:solidFill>
                  <a:srgbClr val="0091DA"/>
                </a:solidFill>
                <a:latin typeface="Barlow" panose="00000500000000000000" pitchFamily="2" charset="0"/>
              </a:rPr>
              <a:t>Internacionalisation</a:t>
            </a:r>
            <a:endParaRPr lang="es-ES" altLang="es-ES" dirty="0">
              <a:solidFill>
                <a:srgbClr val="0091DA"/>
              </a:solidFill>
              <a:latin typeface="Barlow" panose="00000500000000000000" pitchFamily="2" charset="0"/>
            </a:endParaRPr>
          </a:p>
        </p:txBody>
      </p:sp>
      <p:sp>
        <p:nvSpPr>
          <p:cNvPr id="13" name="Text Box 67">
            <a:extLst>
              <a:ext uri="{FF2B5EF4-FFF2-40B4-BE49-F238E27FC236}">
                <a16:creationId xmlns:a16="http://schemas.microsoft.com/office/drawing/2014/main" id="{1E920491-18B7-4202-AD8D-FCF4A17C98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80142" y="8548956"/>
            <a:ext cx="7063622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66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buChar char="•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har char="•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marL="285750" indent="-285750" algn="l" eaLnBrk="1" hangingPunct="1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s-ES" sz="2800" dirty="0">
                <a:solidFill>
                  <a:srgbClr val="5B6770"/>
                </a:solidFill>
                <a:latin typeface="Barlow" panose="00000500000000000000" pitchFamily="2" charset="0"/>
              </a:rPr>
              <a:t>Europe</a:t>
            </a:r>
          </a:p>
          <a:p>
            <a:pPr marL="285750" indent="-285750" algn="l" eaLnBrk="1" hangingPunct="1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s-ES" sz="2800" dirty="0">
                <a:solidFill>
                  <a:srgbClr val="5B6770"/>
                </a:solidFill>
                <a:latin typeface="Barlow" panose="00000500000000000000" pitchFamily="2" charset="0"/>
              </a:rPr>
              <a:t>International: Latin-America (Colombia), Asia</a:t>
            </a:r>
          </a:p>
          <a:p>
            <a:pPr marL="285750" indent="-285750" algn="l" eaLnBrk="1" hangingPunct="1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s-ES" sz="2800" dirty="0">
                <a:solidFill>
                  <a:srgbClr val="5B6770"/>
                </a:solidFill>
                <a:latin typeface="Barlow" panose="00000500000000000000" pitchFamily="2" charset="0"/>
              </a:rPr>
              <a:t>Office in Bogotá</a:t>
            </a:r>
            <a:endParaRPr lang="es-ES" altLang="es-ES" sz="2800" dirty="0">
              <a:solidFill>
                <a:srgbClr val="5B6770"/>
              </a:solidFill>
              <a:latin typeface="Barlow" panose="00000500000000000000" pitchFamily="2" charset="0"/>
            </a:endParaRPr>
          </a:p>
        </p:txBody>
      </p:sp>
      <p:grpSp>
        <p:nvGrpSpPr>
          <p:cNvPr id="16" name="Grupo 15">
            <a:extLst>
              <a:ext uri="{FF2B5EF4-FFF2-40B4-BE49-F238E27FC236}">
                <a16:creationId xmlns:a16="http://schemas.microsoft.com/office/drawing/2014/main" id="{259A31E9-F70B-4286-AA31-295762E89F77}"/>
              </a:ext>
            </a:extLst>
          </p:cNvPr>
          <p:cNvGrpSpPr/>
          <p:nvPr/>
        </p:nvGrpSpPr>
        <p:grpSpPr>
          <a:xfrm>
            <a:off x="8170847" y="3153580"/>
            <a:ext cx="8042305" cy="4026927"/>
            <a:chOff x="2555749" y="1789956"/>
            <a:chExt cx="8483119" cy="4026927"/>
          </a:xfrm>
        </p:grpSpPr>
        <p:sp>
          <p:nvSpPr>
            <p:cNvPr id="18" name="Text Box 46">
              <a:extLst>
                <a:ext uri="{FF2B5EF4-FFF2-40B4-BE49-F238E27FC236}">
                  <a16:creationId xmlns:a16="http://schemas.microsoft.com/office/drawing/2014/main" id="{323AC905-D77F-4B42-B4A8-F827574C018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55749" y="1789956"/>
              <a:ext cx="8094403" cy="584775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/>
          </p:spPr>
          <p:txBody>
            <a:bodyPr wrap="square">
              <a:spAutoFit/>
            </a:bodyPr>
            <a:lstStyle>
              <a:lvl1pPr>
                <a:buChar char="•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har char="–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har char="•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har char="–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har char="»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  <a:defRPr/>
              </a:pPr>
              <a:r>
                <a:rPr lang="en-US" altLang="es-ES" sz="3200" b="1" dirty="0">
                  <a:solidFill>
                    <a:srgbClr val="0091DA"/>
                  </a:solidFill>
                  <a:latin typeface="Barlow" panose="00000500000000000000" pitchFamily="2" charset="0"/>
                </a:rPr>
                <a:t>Aggregation</a:t>
              </a:r>
              <a:endParaRPr lang="es-ES" altLang="es-ES" sz="3200" b="1" dirty="0">
                <a:solidFill>
                  <a:srgbClr val="0091DA"/>
                </a:solidFill>
                <a:latin typeface="Barlow" panose="00000500000000000000" pitchFamily="2" charset="0"/>
              </a:endParaRPr>
            </a:p>
          </p:txBody>
        </p:sp>
        <p:sp>
          <p:nvSpPr>
            <p:cNvPr id="19" name="Text Box 61">
              <a:extLst>
                <a:ext uri="{FF2B5EF4-FFF2-40B4-BE49-F238E27FC236}">
                  <a16:creationId xmlns:a16="http://schemas.microsoft.com/office/drawing/2014/main" id="{368063B3-1170-4858-88AE-E8624F605F4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72294" y="2492896"/>
              <a:ext cx="8266574" cy="33239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6666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buChar char="•"/>
                <a:defRPr sz="1400">
                  <a:solidFill>
                    <a:srgbClr val="000000"/>
                  </a:solidFill>
                  <a:latin typeface="Arial" pitchFamily="34" charset="0"/>
                  <a:cs typeface="Arial" pitchFamily="34" charset="0"/>
                  <a:sym typeface="Arial" pitchFamily="34" charset="0"/>
                </a:defRPr>
              </a:lvl1pPr>
              <a:lvl2pPr marL="742950" indent="-285750">
                <a:buChar char="–"/>
                <a:defRPr sz="1400">
                  <a:solidFill>
                    <a:srgbClr val="000000"/>
                  </a:solidFill>
                  <a:latin typeface="Arial" pitchFamily="34" charset="0"/>
                  <a:cs typeface="Arial" pitchFamily="34" charset="0"/>
                  <a:sym typeface="Arial" pitchFamily="34" charset="0"/>
                </a:defRPr>
              </a:lvl2pPr>
              <a:lvl3pPr marL="1143000" indent="-228600">
                <a:buChar char="•"/>
                <a:defRPr sz="1400">
                  <a:solidFill>
                    <a:srgbClr val="000000"/>
                  </a:solidFill>
                  <a:latin typeface="Arial" pitchFamily="34" charset="0"/>
                  <a:cs typeface="Arial" pitchFamily="34" charset="0"/>
                  <a:sym typeface="Arial" pitchFamily="34" charset="0"/>
                </a:defRPr>
              </a:lvl3pPr>
              <a:lvl4pPr marL="1600200" indent="-228600">
                <a:buChar char="–"/>
                <a:defRPr sz="1400">
                  <a:solidFill>
                    <a:srgbClr val="000000"/>
                  </a:solidFill>
                  <a:latin typeface="Arial" pitchFamily="34" charset="0"/>
                  <a:cs typeface="Arial" pitchFamily="34" charset="0"/>
                  <a:sym typeface="Arial" pitchFamily="34" charset="0"/>
                </a:defRPr>
              </a:lvl4pPr>
              <a:lvl5pPr marL="2057400" indent="-228600">
                <a:buChar char="»"/>
                <a:defRPr sz="1400">
                  <a:solidFill>
                    <a:srgbClr val="000000"/>
                  </a:solidFill>
                  <a:latin typeface="Arial" pitchFamily="34" charset="0"/>
                  <a:cs typeface="Arial" pitchFamily="34" charset="0"/>
                  <a:sym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1400">
                  <a:solidFill>
                    <a:srgbClr val="000000"/>
                  </a:solidFill>
                  <a:latin typeface="Arial" pitchFamily="34" charset="0"/>
                  <a:cs typeface="Arial" pitchFamily="34" charset="0"/>
                  <a:sym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1400">
                  <a:solidFill>
                    <a:srgbClr val="000000"/>
                  </a:solidFill>
                  <a:latin typeface="Arial" pitchFamily="34" charset="0"/>
                  <a:cs typeface="Arial" pitchFamily="34" charset="0"/>
                  <a:sym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1400">
                  <a:solidFill>
                    <a:srgbClr val="000000"/>
                  </a:solidFill>
                  <a:latin typeface="Arial" pitchFamily="34" charset="0"/>
                  <a:cs typeface="Arial" pitchFamily="34" charset="0"/>
                  <a:sym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1400">
                  <a:solidFill>
                    <a:srgbClr val="000000"/>
                  </a:solidFill>
                  <a:latin typeface="Arial" pitchFamily="34" charset="0"/>
                  <a:cs typeface="Arial" pitchFamily="34" charset="0"/>
                  <a:sym typeface="Arial" pitchFamily="34" charset="0"/>
                </a:defRPr>
              </a:lvl9pPr>
            </a:lstStyle>
            <a:p>
              <a:pPr marL="285750" indent="-285750" algn="l" eaLnBrk="1" hangingPunct="1">
                <a:spcBef>
                  <a:spcPct val="50000"/>
                </a:spcBef>
                <a:buFont typeface="Arial" panose="020B0604020202020204" pitchFamily="34" charset="0"/>
                <a:buChar char="•"/>
                <a:defRPr/>
              </a:pPr>
              <a:r>
                <a:rPr lang="en-US" altLang="es-ES" sz="2800" dirty="0">
                  <a:solidFill>
                    <a:srgbClr val="5B6770"/>
                  </a:solidFill>
                  <a:latin typeface="Barlow" panose="00000500000000000000" pitchFamily="2" charset="0"/>
                </a:rPr>
                <a:t>Education, R&amp;I capacities</a:t>
              </a:r>
            </a:p>
            <a:p>
              <a:pPr marL="285750" indent="-285750" algn="l" eaLnBrk="1" hangingPunct="1">
                <a:spcBef>
                  <a:spcPct val="50000"/>
                </a:spcBef>
                <a:buFont typeface="Arial" panose="020B0604020202020204" pitchFamily="34" charset="0"/>
                <a:buChar char="•"/>
                <a:defRPr/>
              </a:pPr>
              <a:r>
                <a:rPr lang="en-US" altLang="es-ES" sz="2800" dirty="0">
                  <a:solidFill>
                    <a:srgbClr val="5B6770"/>
                  </a:solidFill>
                  <a:latin typeface="Barlow" panose="00000500000000000000" pitchFamily="2" charset="0"/>
                </a:rPr>
                <a:t>Research resources (infrastructure, clusters, staff)</a:t>
              </a:r>
            </a:p>
            <a:p>
              <a:pPr marL="285750" indent="-285750" algn="l" eaLnBrk="1" hangingPunct="1">
                <a:spcBef>
                  <a:spcPct val="50000"/>
                </a:spcBef>
                <a:buFont typeface="Arial" panose="020B0604020202020204" pitchFamily="34" charset="0"/>
                <a:buChar char="•"/>
                <a:defRPr/>
              </a:pPr>
              <a:r>
                <a:rPr lang="en-US" altLang="es-ES" sz="2800" dirty="0">
                  <a:solidFill>
                    <a:srgbClr val="5B6770"/>
                  </a:solidFill>
                  <a:latin typeface="Barlow" panose="00000500000000000000" pitchFamily="2" charset="0"/>
                </a:rPr>
                <a:t>Alliances with stakeholders (U-B cooperation)</a:t>
              </a:r>
            </a:p>
            <a:p>
              <a:pPr marL="285750" indent="-285750" algn="l">
                <a:spcBef>
                  <a:spcPct val="50000"/>
                </a:spcBef>
                <a:buFont typeface="Arial" panose="020B0604020202020204" pitchFamily="34" charset="0"/>
                <a:buChar char="•"/>
                <a:defRPr/>
              </a:pPr>
              <a:r>
                <a:rPr lang="en-US" altLang="es-ES" sz="2800" dirty="0">
                  <a:solidFill>
                    <a:srgbClr val="5B6770"/>
                  </a:solidFill>
                  <a:latin typeface="Barlow" panose="00000500000000000000" pitchFamily="2" charset="0"/>
                </a:rPr>
                <a:t>Large mobility initiatives (students, R&amp;T staff, talent attraction </a:t>
              </a:r>
              <a:r>
                <a:rPr lang="en-US" altLang="es-ES" sz="2800" dirty="0" err="1">
                  <a:solidFill>
                    <a:srgbClr val="5B6770"/>
                  </a:solidFill>
                  <a:latin typeface="Barlow" panose="00000500000000000000" pitchFamily="2" charset="0"/>
                </a:rPr>
                <a:t>programmes</a:t>
              </a:r>
              <a:r>
                <a:rPr lang="en-US" altLang="es-ES" sz="2800" dirty="0">
                  <a:solidFill>
                    <a:srgbClr val="5B6770"/>
                  </a:solidFill>
                  <a:latin typeface="Barlow" panose="00000500000000000000" pitchFamily="2" charset="0"/>
                </a:rPr>
                <a:t> PhDs, postdocs)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50147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F6D086AC-A9B7-4881-8D56-DFEB63160F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07037" y="5840959"/>
            <a:ext cx="5453063" cy="4053085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5223D75E-7DAB-4772-BB37-797BFC8A27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01387" y="5825739"/>
            <a:ext cx="5267325" cy="2828925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BA507C9F-5F3F-433F-AC1E-26B93190BD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46975" y="5802982"/>
            <a:ext cx="5267028" cy="3708220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2F009F36-5022-4766-93C8-E7C4855EE58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11531"/>
          <a:stretch/>
        </p:blipFill>
        <p:spPr>
          <a:xfrm>
            <a:off x="544755" y="5805623"/>
            <a:ext cx="5997741" cy="4051152"/>
          </a:xfrm>
          <a:prstGeom prst="rect">
            <a:avLst/>
          </a:prstGeom>
        </p:spPr>
      </p:pic>
      <p:sp>
        <p:nvSpPr>
          <p:cNvPr id="3" name="Marcador de número de diapositiva 2"/>
          <p:cNvSpPr>
            <a:spLocks noGrp="1"/>
          </p:cNvSpPr>
          <p:nvPr>
            <p:ph type="sldNum" sz="quarter" idx="4"/>
          </p:nvPr>
        </p:nvSpPr>
        <p:spPr>
          <a:xfrm>
            <a:off x="1511300" y="13197201"/>
            <a:ext cx="720080" cy="635000"/>
          </a:xfrm>
        </p:spPr>
        <p:txBody>
          <a:bodyPr/>
          <a:lstStyle/>
          <a:p>
            <a:fld id="{12C81D87-8AF4-FD4E-93C8-94577A779CED}" type="slidenum">
              <a:rPr lang="es-ES" smtClean="0"/>
              <a:pPr/>
              <a:t>4</a:t>
            </a:fld>
            <a:endParaRPr lang="es-ES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CAMPUS IBERUS RESEARCH CLUSTERS</a:t>
            </a: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5578" y="4856135"/>
            <a:ext cx="981075" cy="857250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22267" y="4856135"/>
            <a:ext cx="1047750" cy="847725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501387" y="4855181"/>
            <a:ext cx="952500" cy="819150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368008" y="4884710"/>
            <a:ext cx="981075" cy="809625"/>
          </a:xfrm>
          <a:prstGeom prst="rect">
            <a:avLst/>
          </a:prstGeom>
        </p:spPr>
      </p:pic>
      <p:sp>
        <p:nvSpPr>
          <p:cNvPr id="16" name="CuadroTexto 15"/>
          <p:cNvSpPr txBox="1"/>
          <p:nvPr/>
        </p:nvSpPr>
        <p:spPr>
          <a:xfrm>
            <a:off x="2458656" y="10440376"/>
            <a:ext cx="8167679" cy="2062103"/>
          </a:xfrm>
          <a:prstGeom prst="rect">
            <a:avLst/>
          </a:prstGeom>
          <a:solidFill>
            <a:srgbClr val="FFA300"/>
          </a:solidFill>
        </p:spPr>
        <p:txBody>
          <a:bodyPr wrap="square" rtlCol="0">
            <a:spAutoFit/>
          </a:bodyPr>
          <a:lstStyle/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es-ES" sz="3200" dirty="0">
                <a:solidFill>
                  <a:schemeClr val="bg1"/>
                </a:solidFill>
                <a:latin typeface="Barlow SemiBold" panose="00000700000000000000" pitchFamily="50" charset="0"/>
              </a:rPr>
              <a:t>At </a:t>
            </a:r>
            <a:r>
              <a:rPr lang="es-ES" sz="3200" dirty="0" err="1">
                <a:solidFill>
                  <a:schemeClr val="bg1"/>
                </a:solidFill>
                <a:latin typeface="Barlow SemiBold" panose="00000700000000000000" pitchFamily="50" charset="0"/>
              </a:rPr>
              <a:t>least</a:t>
            </a:r>
            <a:r>
              <a:rPr lang="es-ES" sz="3200" dirty="0">
                <a:solidFill>
                  <a:schemeClr val="bg1"/>
                </a:solidFill>
                <a:latin typeface="Barlow SemiBold" panose="00000700000000000000" pitchFamily="50" charset="0"/>
              </a:rPr>
              <a:t> </a:t>
            </a:r>
            <a:r>
              <a:rPr lang="es-ES" sz="3200" dirty="0" err="1">
                <a:solidFill>
                  <a:schemeClr val="bg1"/>
                </a:solidFill>
                <a:latin typeface="Barlow SemiBold" panose="00000700000000000000" pitchFamily="50" charset="0"/>
              </a:rPr>
              <a:t>two</a:t>
            </a:r>
            <a:r>
              <a:rPr lang="es-ES" sz="3200" dirty="0">
                <a:solidFill>
                  <a:schemeClr val="bg1"/>
                </a:solidFill>
                <a:latin typeface="Barlow SemiBold" panose="00000700000000000000" pitchFamily="50" charset="0"/>
              </a:rPr>
              <a:t> Campus Iberus </a:t>
            </a:r>
            <a:r>
              <a:rPr lang="es-ES" sz="3200" dirty="0" err="1">
                <a:solidFill>
                  <a:schemeClr val="bg1"/>
                </a:solidFill>
                <a:latin typeface="Barlow SemiBold" panose="00000700000000000000" pitchFamily="50" charset="0"/>
              </a:rPr>
              <a:t>universities</a:t>
            </a:r>
            <a:endParaRPr lang="es-ES" sz="3200" dirty="0">
              <a:solidFill>
                <a:schemeClr val="bg1"/>
              </a:solidFill>
              <a:latin typeface="Barlow SemiBold" panose="00000700000000000000" pitchFamily="50" charset="0"/>
            </a:endParaRPr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es-ES" sz="3200" dirty="0" err="1">
                <a:solidFill>
                  <a:schemeClr val="bg1"/>
                </a:solidFill>
                <a:latin typeface="Barlow SemiBold" panose="00000700000000000000" pitchFamily="50" charset="0"/>
              </a:rPr>
              <a:t>Including</a:t>
            </a:r>
            <a:r>
              <a:rPr lang="es-ES" sz="3200" dirty="0">
                <a:solidFill>
                  <a:schemeClr val="bg1"/>
                </a:solidFill>
                <a:latin typeface="Barlow SemiBold" panose="00000700000000000000" pitchFamily="50" charset="0"/>
              </a:rPr>
              <a:t> </a:t>
            </a:r>
            <a:r>
              <a:rPr lang="es-ES" sz="3200" dirty="0" err="1">
                <a:solidFill>
                  <a:schemeClr val="bg1"/>
                </a:solidFill>
                <a:latin typeface="Barlow SemiBold" panose="00000700000000000000" pitchFamily="50" charset="0"/>
              </a:rPr>
              <a:t>economic</a:t>
            </a:r>
            <a:r>
              <a:rPr lang="es-ES" sz="3200" dirty="0">
                <a:solidFill>
                  <a:schemeClr val="bg1"/>
                </a:solidFill>
                <a:latin typeface="Barlow SemiBold" panose="00000700000000000000" pitchFamily="50" charset="0"/>
              </a:rPr>
              <a:t> </a:t>
            </a:r>
            <a:r>
              <a:rPr lang="es-ES" sz="3200" dirty="0" err="1">
                <a:solidFill>
                  <a:schemeClr val="bg1"/>
                </a:solidFill>
                <a:latin typeface="Barlow SemiBold" panose="00000700000000000000" pitchFamily="50" charset="0"/>
              </a:rPr>
              <a:t>stakeholders</a:t>
            </a:r>
            <a:endParaRPr lang="es-ES" sz="3200" dirty="0">
              <a:solidFill>
                <a:schemeClr val="bg1"/>
              </a:solidFill>
              <a:latin typeface="Barlow SemiBold" panose="00000700000000000000" pitchFamily="50" charset="0"/>
            </a:endParaRPr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es-ES" sz="3200" dirty="0">
                <a:solidFill>
                  <a:schemeClr val="bg1"/>
                </a:solidFill>
                <a:latin typeface="Barlow SemiBold" panose="00000700000000000000" pitchFamily="50" charset="0"/>
              </a:rPr>
              <a:t>International </a:t>
            </a:r>
            <a:r>
              <a:rPr lang="es-ES" sz="3200" dirty="0" err="1">
                <a:solidFill>
                  <a:schemeClr val="bg1"/>
                </a:solidFill>
                <a:latin typeface="Barlow SemiBold" panose="00000700000000000000" pitchFamily="50" charset="0"/>
              </a:rPr>
              <a:t>organisations</a:t>
            </a:r>
            <a:r>
              <a:rPr lang="es-ES" sz="3200" dirty="0">
                <a:solidFill>
                  <a:schemeClr val="bg1"/>
                </a:solidFill>
                <a:latin typeface="Barlow SemiBold" panose="00000700000000000000" pitchFamily="50" charset="0"/>
              </a:rPr>
              <a:t> </a:t>
            </a:r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es-ES" sz="3200" dirty="0">
                <a:solidFill>
                  <a:schemeClr val="bg1"/>
                </a:solidFill>
                <a:latin typeface="Barlow SemiBold" panose="00000700000000000000" pitchFamily="50" charset="0"/>
              </a:rPr>
              <a:t>R&amp;I </a:t>
            </a:r>
            <a:r>
              <a:rPr lang="es-ES" sz="3200" dirty="0" err="1">
                <a:solidFill>
                  <a:schemeClr val="bg1"/>
                </a:solidFill>
                <a:latin typeface="Barlow SemiBold" panose="00000700000000000000" pitchFamily="50" charset="0"/>
              </a:rPr>
              <a:t>funds</a:t>
            </a:r>
            <a:r>
              <a:rPr lang="es-ES" sz="3200" dirty="0">
                <a:solidFill>
                  <a:schemeClr val="bg1"/>
                </a:solidFill>
                <a:latin typeface="Barlow SemiBold" panose="00000700000000000000" pitchFamily="50" charset="0"/>
              </a:rPr>
              <a:t> and </a:t>
            </a:r>
            <a:r>
              <a:rPr lang="es-ES" sz="3200" dirty="0" err="1">
                <a:solidFill>
                  <a:schemeClr val="bg1"/>
                </a:solidFill>
                <a:latin typeface="Barlow SemiBold" panose="00000700000000000000" pitchFamily="50" charset="0"/>
              </a:rPr>
              <a:t>talented</a:t>
            </a:r>
            <a:r>
              <a:rPr lang="es-ES" sz="3200" dirty="0">
                <a:solidFill>
                  <a:schemeClr val="bg1"/>
                </a:solidFill>
                <a:latin typeface="Barlow SemiBold" panose="00000700000000000000" pitchFamily="50" charset="0"/>
              </a:rPr>
              <a:t> </a:t>
            </a:r>
            <a:r>
              <a:rPr lang="es-ES" sz="3200" dirty="0" err="1">
                <a:solidFill>
                  <a:schemeClr val="bg1"/>
                </a:solidFill>
                <a:latin typeface="Barlow SemiBold" panose="00000700000000000000" pitchFamily="50" charset="0"/>
              </a:rPr>
              <a:t>researchers</a:t>
            </a:r>
            <a:r>
              <a:rPr lang="es-ES" sz="3200" dirty="0">
                <a:solidFill>
                  <a:schemeClr val="bg1"/>
                </a:solidFill>
                <a:latin typeface="Barlow SemiBold" panose="00000700000000000000" pitchFamily="50" charset="0"/>
              </a:rPr>
              <a:t> </a:t>
            </a:r>
            <a:endParaRPr lang="en-US" sz="3200" dirty="0">
              <a:solidFill>
                <a:schemeClr val="bg1"/>
              </a:solidFill>
              <a:latin typeface="Barlow SemiBold" panose="00000700000000000000" pitchFamily="50" charset="0"/>
            </a:endParaRPr>
          </a:p>
        </p:txBody>
      </p:sp>
      <p:sp>
        <p:nvSpPr>
          <p:cNvPr id="28" name="CuadroTexto 27"/>
          <p:cNvSpPr txBox="1"/>
          <p:nvPr/>
        </p:nvSpPr>
        <p:spPr>
          <a:xfrm>
            <a:off x="2751591" y="7264745"/>
            <a:ext cx="234107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sz="2400" dirty="0">
                <a:latin typeface="Barlow Condensed ExtraBold" panose="00000906000000000000" pitchFamily="50" charset="0"/>
              </a:rPr>
              <a:t>14 </a:t>
            </a:r>
            <a:r>
              <a:rPr lang="es-ES" sz="2400" dirty="0" err="1">
                <a:latin typeface="Barlow Condensed ExtraBold" panose="00000906000000000000" pitchFamily="50" charset="0"/>
              </a:rPr>
              <a:t>Clusters</a:t>
            </a:r>
            <a:endParaRPr lang="en-US" sz="2400" dirty="0">
              <a:latin typeface="Barlow Condensed ExtraBold" panose="00000906000000000000" pitchFamily="50" charset="0"/>
            </a:endParaRPr>
          </a:p>
        </p:txBody>
      </p:sp>
      <p:sp>
        <p:nvSpPr>
          <p:cNvPr id="29" name="CuadroTexto 28"/>
          <p:cNvSpPr txBox="1"/>
          <p:nvPr/>
        </p:nvSpPr>
        <p:spPr>
          <a:xfrm>
            <a:off x="8803340" y="7229105"/>
            <a:ext cx="2405991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sz="2400" dirty="0">
                <a:latin typeface="Barlow Condensed ExtraBold" panose="00000906000000000000" pitchFamily="50" charset="0"/>
              </a:rPr>
              <a:t>12 </a:t>
            </a:r>
            <a:r>
              <a:rPr lang="es-ES" sz="2400" dirty="0" err="1">
                <a:latin typeface="Barlow Condensed ExtraBold" panose="00000906000000000000" pitchFamily="50" charset="0"/>
              </a:rPr>
              <a:t>Clusters</a:t>
            </a:r>
            <a:endParaRPr lang="en-US" sz="2400" dirty="0">
              <a:latin typeface="Barlow Condensed ExtraBold" panose="00000906000000000000" pitchFamily="50" charset="0"/>
            </a:endParaRPr>
          </a:p>
        </p:txBody>
      </p:sp>
      <p:sp>
        <p:nvSpPr>
          <p:cNvPr id="30" name="CuadroTexto 29"/>
          <p:cNvSpPr txBox="1"/>
          <p:nvPr/>
        </p:nvSpPr>
        <p:spPr>
          <a:xfrm>
            <a:off x="14551587" y="7202579"/>
            <a:ext cx="2379707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sz="2400" dirty="0">
                <a:latin typeface="Barlow Condensed ExtraBold" panose="00000906000000000000" pitchFamily="50" charset="0"/>
              </a:rPr>
              <a:t>6 </a:t>
            </a:r>
            <a:r>
              <a:rPr lang="es-ES" sz="2400" dirty="0" err="1">
                <a:latin typeface="Barlow Condensed ExtraBold" panose="00000906000000000000" pitchFamily="50" charset="0"/>
              </a:rPr>
              <a:t>Clusters</a:t>
            </a:r>
            <a:endParaRPr lang="en-US" sz="2400" dirty="0">
              <a:latin typeface="Barlow Condensed ExtraBold" panose="00000906000000000000" pitchFamily="50" charset="0"/>
            </a:endParaRPr>
          </a:p>
        </p:txBody>
      </p:sp>
      <p:sp>
        <p:nvSpPr>
          <p:cNvPr id="31" name="CuadroTexto 30"/>
          <p:cNvSpPr txBox="1"/>
          <p:nvPr/>
        </p:nvSpPr>
        <p:spPr>
          <a:xfrm>
            <a:off x="19208895" y="5019770"/>
            <a:ext cx="46560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>
                <a:latin typeface="Barlow Condensed ExtraBold" panose="00000906000000000000" pitchFamily="50" charset="0"/>
              </a:rPr>
              <a:t>SOCIAL - TERRITORIAL DEV.</a:t>
            </a:r>
            <a:endParaRPr lang="en-US" sz="3200" dirty="0">
              <a:latin typeface="Barlow Condensed ExtraBold" panose="00000906000000000000" pitchFamily="50" charset="0"/>
            </a:endParaRPr>
          </a:p>
        </p:txBody>
      </p:sp>
      <p:sp>
        <p:nvSpPr>
          <p:cNvPr id="33" name="CuadroTexto 32"/>
          <p:cNvSpPr txBox="1"/>
          <p:nvPr/>
        </p:nvSpPr>
        <p:spPr>
          <a:xfrm>
            <a:off x="1710923" y="2471021"/>
            <a:ext cx="21108680" cy="1769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Bef>
                <a:spcPts val="300"/>
              </a:spcBef>
            </a:pPr>
            <a:r>
              <a:rPr lang="en-US" sz="3600" dirty="0">
                <a:solidFill>
                  <a:schemeClr val="accent6"/>
                </a:solidFill>
                <a:latin typeface="Barlow ExtraBold" panose="00000900000000000000" pitchFamily="2" charset="0"/>
              </a:rPr>
              <a:t>5 Research Areas of strategic </a:t>
            </a:r>
            <a:r>
              <a:rPr lang="en-US" sz="3600" dirty="0" err="1">
                <a:solidFill>
                  <a:schemeClr val="accent6"/>
                </a:solidFill>
                <a:latin typeface="Barlow ExtraBold" panose="00000900000000000000" pitchFamily="2" charset="0"/>
              </a:rPr>
              <a:t>specialisation</a:t>
            </a:r>
            <a:endParaRPr lang="en-US" sz="3600" dirty="0">
              <a:solidFill>
                <a:schemeClr val="accent6"/>
              </a:solidFill>
              <a:latin typeface="Barlow ExtraBold" panose="00000900000000000000" pitchFamily="2" charset="0"/>
            </a:endParaRPr>
          </a:p>
          <a:p>
            <a:pPr algn="l">
              <a:spcBef>
                <a:spcPts val="300"/>
              </a:spcBef>
            </a:pPr>
            <a:r>
              <a:rPr lang="en-US" sz="3600" dirty="0">
                <a:solidFill>
                  <a:schemeClr val="accent6"/>
                </a:solidFill>
                <a:latin typeface="Barlow ExtraBold" panose="00000900000000000000" pitchFamily="2" charset="0"/>
              </a:rPr>
              <a:t>49 Research Clusters</a:t>
            </a:r>
            <a:endParaRPr lang="es-ES" sz="2800" dirty="0">
              <a:solidFill>
                <a:schemeClr val="accent6"/>
              </a:solidFill>
              <a:latin typeface="Barlow SemiBold" panose="00000700000000000000" pitchFamily="50" charset="0"/>
            </a:endParaRPr>
          </a:p>
          <a:p>
            <a:pPr algn="l">
              <a:lnSpc>
                <a:spcPct val="100000"/>
              </a:lnSpc>
              <a:spcBef>
                <a:spcPts val="300"/>
              </a:spcBef>
            </a:pPr>
            <a:r>
              <a:rPr lang="en-US" sz="3200" dirty="0">
                <a:solidFill>
                  <a:schemeClr val="accent1"/>
                </a:solidFill>
                <a:latin typeface="Barlow SemiBold" panose="00000700000000000000" pitchFamily="50" charset="0"/>
              </a:rPr>
              <a:t>+750 researchers, +80 research </a:t>
            </a:r>
            <a:r>
              <a:rPr lang="en-US" sz="3200" dirty="0" err="1">
                <a:solidFill>
                  <a:schemeClr val="accent1"/>
                </a:solidFill>
                <a:latin typeface="Barlow SemiBold" panose="00000700000000000000" pitchFamily="50" charset="0"/>
              </a:rPr>
              <a:t>organisations</a:t>
            </a:r>
            <a:r>
              <a:rPr lang="en-US" sz="3200" dirty="0">
                <a:solidFill>
                  <a:schemeClr val="accent1"/>
                </a:solidFill>
                <a:latin typeface="Barlow SemiBold" panose="00000700000000000000" pitchFamily="50" charset="0"/>
              </a:rPr>
              <a:t> and economic stakeholders </a:t>
            </a:r>
          </a:p>
        </p:txBody>
      </p:sp>
      <p:sp>
        <p:nvSpPr>
          <p:cNvPr id="41" name="CuadroTexto 40"/>
          <p:cNvSpPr txBox="1"/>
          <p:nvPr/>
        </p:nvSpPr>
        <p:spPr>
          <a:xfrm>
            <a:off x="1817552" y="5033924"/>
            <a:ext cx="35605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dirty="0">
                <a:latin typeface="Barlow Condensed ExtraBold" panose="00000906000000000000" pitchFamily="50" charset="0"/>
              </a:rPr>
              <a:t>AGRIFOOD - NUTRITION</a:t>
            </a:r>
            <a:endParaRPr lang="en-US" sz="3200" dirty="0">
              <a:latin typeface="Barlow Condensed ExtraBold" panose="00000906000000000000" pitchFamily="50" charset="0"/>
            </a:endParaRPr>
          </a:p>
        </p:txBody>
      </p:sp>
      <p:sp>
        <p:nvSpPr>
          <p:cNvPr id="42" name="CuadroTexto 41"/>
          <p:cNvSpPr txBox="1"/>
          <p:nvPr/>
        </p:nvSpPr>
        <p:spPr>
          <a:xfrm>
            <a:off x="7899386" y="5044090"/>
            <a:ext cx="36086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dirty="0">
                <a:latin typeface="Barlow Condensed ExtraBold" panose="00000906000000000000" pitchFamily="50" charset="0"/>
              </a:rPr>
              <a:t>HEALTH - TECHNOLOGY</a:t>
            </a:r>
            <a:endParaRPr lang="en-US" sz="3200" dirty="0">
              <a:latin typeface="Barlow Condensed ExtraBold" panose="00000906000000000000" pitchFamily="50" charset="0"/>
            </a:endParaRPr>
          </a:p>
        </p:txBody>
      </p:sp>
      <p:sp>
        <p:nvSpPr>
          <p:cNvPr id="43" name="CuadroTexto 42"/>
          <p:cNvSpPr txBox="1"/>
          <p:nvPr/>
        </p:nvSpPr>
        <p:spPr>
          <a:xfrm>
            <a:off x="13399298" y="5020920"/>
            <a:ext cx="41280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dirty="0">
                <a:latin typeface="Barlow Condensed ExtraBold" panose="00000906000000000000" pitchFamily="50" charset="0"/>
              </a:rPr>
              <a:t>ENERGY - SUSTAINABILITY</a:t>
            </a:r>
            <a:endParaRPr lang="en-US" sz="3200" dirty="0">
              <a:latin typeface="Barlow Condensed ExtraBold" panose="00000906000000000000" pitchFamily="50" charset="0"/>
            </a:endParaRP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43657B53-1081-41F4-8A74-0000E0B507F5}"/>
              </a:ext>
            </a:extLst>
          </p:cNvPr>
          <p:cNvSpPr txBox="1"/>
          <p:nvPr/>
        </p:nvSpPr>
        <p:spPr>
          <a:xfrm>
            <a:off x="13960935" y="9511202"/>
            <a:ext cx="36327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dirty="0">
                <a:latin typeface="Barlow Condensed ExtraBold" panose="00000906000000000000" pitchFamily="50" charset="0"/>
              </a:rPr>
              <a:t>CIRCULAR BIOECONOMY</a:t>
            </a:r>
            <a:endParaRPr lang="en-US" sz="3200" dirty="0">
              <a:latin typeface="Barlow Condensed ExtraBold" panose="00000906000000000000" pitchFamily="50" charset="0"/>
            </a:endParaRPr>
          </a:p>
        </p:txBody>
      </p:sp>
      <p:pic>
        <p:nvPicPr>
          <p:cNvPr id="38" name="Imagen 37">
            <a:extLst>
              <a:ext uri="{FF2B5EF4-FFF2-40B4-BE49-F238E27FC236}">
                <a16:creationId xmlns:a16="http://schemas.microsoft.com/office/drawing/2014/main" id="{C46C407B-615D-4988-A4E5-FF655F79B2A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816117" y="9431769"/>
            <a:ext cx="951356" cy="782004"/>
          </a:xfrm>
          <a:prstGeom prst="rect">
            <a:avLst/>
          </a:prstGeom>
        </p:spPr>
      </p:pic>
      <p:sp>
        <p:nvSpPr>
          <p:cNvPr id="40" name="CuadroTexto 39">
            <a:extLst>
              <a:ext uri="{FF2B5EF4-FFF2-40B4-BE49-F238E27FC236}">
                <a16:creationId xmlns:a16="http://schemas.microsoft.com/office/drawing/2014/main" id="{37407D79-BA82-4F64-97CF-EE444BFB0E45}"/>
              </a:ext>
            </a:extLst>
          </p:cNvPr>
          <p:cNvSpPr txBox="1"/>
          <p:nvPr/>
        </p:nvSpPr>
        <p:spPr>
          <a:xfrm>
            <a:off x="20216862" y="7229104"/>
            <a:ext cx="2379707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sz="2400" dirty="0">
                <a:latin typeface="Barlow Condensed ExtraBold" panose="00000906000000000000" pitchFamily="50" charset="0"/>
              </a:rPr>
              <a:t>16 </a:t>
            </a:r>
            <a:r>
              <a:rPr lang="es-ES" sz="2400" dirty="0" err="1">
                <a:latin typeface="Barlow Condensed ExtraBold" panose="00000906000000000000" pitchFamily="50" charset="0"/>
              </a:rPr>
              <a:t>Clusters</a:t>
            </a:r>
            <a:endParaRPr lang="en-US" sz="2400" dirty="0">
              <a:latin typeface="Barlow Condensed ExtraBold" panose="00000906000000000000" pitchFamily="50" charset="0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461865E9-5604-42B5-AD22-B9F4F92D984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634737" y="10440376"/>
            <a:ext cx="5133975" cy="139065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1343BEA5-909A-4327-A64F-7E1C04E1D31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3468579" y="12118275"/>
            <a:ext cx="3829050" cy="942975"/>
          </a:xfrm>
          <a:prstGeom prst="rect">
            <a:avLst/>
          </a:prstGeom>
        </p:spPr>
      </p:pic>
      <p:sp>
        <p:nvSpPr>
          <p:cNvPr id="44" name="CuadroTexto 43"/>
          <p:cNvSpPr txBox="1"/>
          <p:nvPr/>
        </p:nvSpPr>
        <p:spPr>
          <a:xfrm>
            <a:off x="14011870" y="11944592"/>
            <a:ext cx="2379707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sz="2400" dirty="0">
                <a:latin typeface="Barlow Condensed ExtraBold" panose="00000906000000000000" pitchFamily="50" charset="0"/>
              </a:rPr>
              <a:t>2 </a:t>
            </a:r>
            <a:r>
              <a:rPr lang="es-ES" sz="2400" dirty="0" err="1">
                <a:latin typeface="Barlow Condensed ExtraBold" panose="00000906000000000000" pitchFamily="50" charset="0"/>
              </a:rPr>
              <a:t>Clusters</a:t>
            </a:r>
            <a:endParaRPr lang="en-US" sz="2400" dirty="0">
              <a:latin typeface="Barlow Condensed ExtraBold" panose="00000906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5549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482DE35B-D937-0415-3888-BE9B812044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2C81D87-8AF4-FD4E-93C8-94577A779CED}" type="slidenum">
              <a:rPr lang="es-ES" smtClean="0"/>
              <a:pPr/>
              <a:t>5</a:t>
            </a:fld>
            <a:endParaRPr lang="es-ES"/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9CCDCB9E-7701-049C-7256-FACA6C64EE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SPANISH UNIVERSITIES FOR EU PROJECTS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6E34007-9776-2DEE-A08B-0974C5804DC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563" r="4382" b="8854"/>
          <a:stretch/>
        </p:blipFill>
        <p:spPr>
          <a:xfrm>
            <a:off x="762569" y="3261360"/>
            <a:ext cx="22665111" cy="7597009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737F9526-2EB1-16FA-AA8F-616622B50A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298" y="6287770"/>
            <a:ext cx="1162252" cy="1140460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AEAD7BC8-84BF-7695-D736-06C56DEE29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2480" y="8220579"/>
            <a:ext cx="1162252" cy="1140460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B63C0736-6623-B747-F673-F07E2518DA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78360" y="3261360"/>
            <a:ext cx="1162252" cy="1140460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900A5296-6D94-B223-DEB1-1A037196E3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178934" y="8173721"/>
            <a:ext cx="1162252" cy="1140460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1A47D2BE-527E-5258-E538-CB374CF161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29748" y="3558865"/>
            <a:ext cx="1162252" cy="1140460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2265AC5F-6545-2B1D-2605-32DB5E6810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5944" y="5752659"/>
            <a:ext cx="1162252" cy="1140460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D8EAC4D3-006E-9592-34AB-1D080D067C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54682" y="5638669"/>
            <a:ext cx="1162252" cy="1140460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709F68E8-FC71-873D-E408-1C3512F55B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30188" y="7919589"/>
            <a:ext cx="1162252" cy="1140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111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482DE35B-D937-0415-3888-BE9B812044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2C81D87-8AF4-FD4E-93C8-94577A779CED}" type="slidenum">
              <a:rPr lang="es-ES" smtClean="0"/>
              <a:pPr/>
              <a:t>6</a:t>
            </a:fld>
            <a:endParaRPr lang="es-ES"/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9CCDCB9E-7701-049C-7256-FACA6C64EE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SPANISH UNIVERSITIES FOR EU PROJECTS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E364C67-D4AC-E3BB-4B52-366DDD089273}"/>
              </a:ext>
            </a:extLst>
          </p:cNvPr>
          <p:cNvSpPr txBox="1"/>
          <p:nvPr/>
        </p:nvSpPr>
        <p:spPr>
          <a:xfrm>
            <a:off x="2231380" y="3495272"/>
            <a:ext cx="18053275" cy="104336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s-ES" dirty="0" err="1"/>
              <a:t>We</a:t>
            </a:r>
            <a:r>
              <a:rPr lang="es-ES" dirty="0"/>
              <a:t> </a:t>
            </a:r>
            <a:r>
              <a:rPr lang="es-ES" dirty="0" err="1"/>
              <a:t>started</a:t>
            </a:r>
            <a:r>
              <a:rPr lang="es-ES" dirty="0"/>
              <a:t> </a:t>
            </a:r>
            <a:r>
              <a:rPr lang="es-ES" dirty="0" err="1"/>
              <a:t>our</a:t>
            </a:r>
            <a:r>
              <a:rPr lang="es-ES" dirty="0"/>
              <a:t> </a:t>
            </a:r>
            <a:r>
              <a:rPr lang="es-ES" dirty="0" err="1"/>
              <a:t>project</a:t>
            </a:r>
            <a:r>
              <a:rPr lang="es-ES" dirty="0"/>
              <a:t> in 2017 </a:t>
            </a:r>
            <a:r>
              <a:rPr lang="es-ES" dirty="0" err="1"/>
              <a:t>with</a:t>
            </a:r>
            <a:r>
              <a:rPr lang="es-ES" dirty="0"/>
              <a:t> 13 </a:t>
            </a:r>
            <a:r>
              <a:rPr lang="es-ES" dirty="0" err="1"/>
              <a:t>universities</a:t>
            </a:r>
            <a:endParaRPr lang="es-ES" dirty="0"/>
          </a:p>
          <a:p>
            <a:pPr algn="l"/>
            <a:endParaRPr lang="es-ES" dirty="0"/>
          </a:p>
          <a:p>
            <a:pPr algn="l"/>
            <a:r>
              <a:rPr lang="es-ES" dirty="0"/>
              <a:t>6 </a:t>
            </a:r>
            <a:r>
              <a:rPr lang="es-ES" dirty="0" err="1"/>
              <a:t>years</a:t>
            </a:r>
            <a:r>
              <a:rPr lang="es-ES" dirty="0"/>
              <a:t> </a:t>
            </a:r>
            <a:r>
              <a:rPr lang="es-ES" dirty="0" err="1"/>
              <a:t>of</a:t>
            </a:r>
            <a:r>
              <a:rPr lang="es-ES" dirty="0"/>
              <a:t> </a:t>
            </a:r>
            <a:r>
              <a:rPr lang="es-ES" dirty="0" err="1"/>
              <a:t>projects</a:t>
            </a:r>
            <a:r>
              <a:rPr lang="es-ES" dirty="0"/>
              <a:t> and </a:t>
            </a:r>
            <a:r>
              <a:rPr lang="es-ES" dirty="0" err="1"/>
              <a:t>one</a:t>
            </a:r>
            <a:r>
              <a:rPr lang="es-ES" dirty="0"/>
              <a:t> more in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process</a:t>
            </a:r>
            <a:r>
              <a:rPr lang="es-ES" dirty="0"/>
              <a:t> </a:t>
            </a:r>
            <a:r>
              <a:rPr lang="es-ES" dirty="0" err="1"/>
              <a:t>of</a:t>
            </a:r>
            <a:r>
              <a:rPr lang="es-ES" dirty="0"/>
              <a:t> </a:t>
            </a:r>
            <a:r>
              <a:rPr lang="es-ES" dirty="0" err="1"/>
              <a:t>evaluation</a:t>
            </a:r>
            <a:endParaRPr lang="es-ES" dirty="0"/>
          </a:p>
          <a:p>
            <a:pPr algn="l"/>
            <a:endParaRPr lang="es-ES" dirty="0"/>
          </a:p>
          <a:p>
            <a:pPr algn="l"/>
            <a:r>
              <a:rPr lang="es-ES" dirty="0"/>
              <a:t>New </a:t>
            </a:r>
            <a:r>
              <a:rPr lang="es-ES" dirty="0" err="1"/>
              <a:t>University</a:t>
            </a:r>
            <a:r>
              <a:rPr lang="es-ES" dirty="0"/>
              <a:t> in 2022 – Politécnica de Cartagena</a:t>
            </a:r>
          </a:p>
          <a:p>
            <a:pPr algn="l"/>
            <a:endParaRPr lang="es-ES" dirty="0"/>
          </a:p>
          <a:p>
            <a:pPr algn="l"/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first</a:t>
            </a:r>
            <a:r>
              <a:rPr lang="es-ES" dirty="0"/>
              <a:t> </a:t>
            </a:r>
            <a:r>
              <a:rPr lang="es-ES" dirty="0" err="1"/>
              <a:t>challenges</a:t>
            </a:r>
            <a:r>
              <a:rPr lang="es-ES" dirty="0"/>
              <a:t>:</a:t>
            </a:r>
          </a:p>
          <a:p>
            <a:pPr marL="685800" indent="-685800" algn="l">
              <a:buFontTx/>
              <a:buChar char="-"/>
            </a:pPr>
            <a:r>
              <a:rPr lang="es-ES" dirty="0"/>
              <a:t>Define </a:t>
            </a:r>
            <a:r>
              <a:rPr lang="es-ES" dirty="0" err="1"/>
              <a:t>common</a:t>
            </a:r>
            <a:r>
              <a:rPr lang="es-ES" dirty="0"/>
              <a:t> </a:t>
            </a:r>
            <a:r>
              <a:rPr lang="es-ES" dirty="0" err="1"/>
              <a:t>standards</a:t>
            </a:r>
            <a:r>
              <a:rPr lang="es-ES" dirty="0"/>
              <a:t> in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call</a:t>
            </a:r>
            <a:endParaRPr lang="es-ES" dirty="0"/>
          </a:p>
          <a:p>
            <a:pPr marL="685800" indent="-685800" algn="l">
              <a:buFontTx/>
              <a:buChar char="-"/>
            </a:pPr>
            <a:r>
              <a:rPr lang="es-ES" dirty="0" err="1"/>
              <a:t>Students</a:t>
            </a:r>
            <a:r>
              <a:rPr lang="es-ES" dirty="0"/>
              <a:t> </a:t>
            </a:r>
            <a:r>
              <a:rPr lang="es-ES" dirty="0" err="1"/>
              <a:t>platform</a:t>
            </a:r>
            <a:endParaRPr lang="es-ES" dirty="0"/>
          </a:p>
          <a:p>
            <a:pPr marL="685800" indent="-685800" algn="l">
              <a:buFontTx/>
              <a:buChar char="-"/>
            </a:pPr>
            <a:r>
              <a:rPr lang="es-ES" dirty="0" err="1"/>
              <a:t>Dissemination</a:t>
            </a:r>
            <a:endParaRPr lang="es-ES" dirty="0"/>
          </a:p>
          <a:p>
            <a:pPr algn="l"/>
            <a:endParaRPr lang="es-ES" dirty="0"/>
          </a:p>
          <a:p>
            <a:pPr algn="l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64753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603DF11A-CE41-C86D-6E9D-042E10C88E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2C81D87-8AF4-FD4E-93C8-94577A779CED}" type="slidenum">
              <a:rPr lang="es-ES" smtClean="0"/>
              <a:pPr/>
              <a:t>7</a:t>
            </a:fld>
            <a:endParaRPr lang="es-ES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22699947-F8AB-47CD-6D66-BF4C5B6CD7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1619" y="3009900"/>
            <a:ext cx="15400145" cy="9678352"/>
          </a:xfrm>
          <a:prstGeom prst="rect">
            <a:avLst/>
          </a:prstGeom>
        </p:spPr>
      </p:pic>
      <p:sp>
        <p:nvSpPr>
          <p:cNvPr id="8" name="Título 3">
            <a:extLst>
              <a:ext uri="{FF2B5EF4-FFF2-40B4-BE49-F238E27FC236}">
                <a16:creationId xmlns:a16="http://schemas.microsoft.com/office/drawing/2014/main" id="{A816F10C-3E3D-9143-A627-958CA5CF9D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6550" y="814388"/>
            <a:ext cx="21081621" cy="864096"/>
          </a:xfrm>
        </p:spPr>
        <p:txBody>
          <a:bodyPr/>
          <a:lstStyle/>
          <a:p>
            <a:r>
              <a:rPr lang="es-ES" dirty="0"/>
              <a:t>SPANISH UNIVERSITIES FOR EU PROJECTS</a:t>
            </a:r>
          </a:p>
        </p:txBody>
      </p:sp>
    </p:spTree>
    <p:extLst>
      <p:ext uri="{BB962C8B-B14F-4D97-AF65-F5344CB8AC3E}">
        <p14:creationId xmlns:p14="http://schemas.microsoft.com/office/powerpoint/2010/main" val="2531699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603DF11A-CE41-C86D-6E9D-042E10C88E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2C81D87-8AF4-FD4E-93C8-94577A779CED}" type="slidenum">
              <a:rPr lang="es-ES" smtClean="0"/>
              <a:pPr/>
              <a:t>8</a:t>
            </a:fld>
            <a:endParaRPr lang="es-ES"/>
          </a:p>
        </p:txBody>
      </p:sp>
      <p:sp>
        <p:nvSpPr>
          <p:cNvPr id="8" name="Título 3">
            <a:extLst>
              <a:ext uri="{FF2B5EF4-FFF2-40B4-BE49-F238E27FC236}">
                <a16:creationId xmlns:a16="http://schemas.microsoft.com/office/drawing/2014/main" id="{A816F10C-3E3D-9143-A627-958CA5CF9D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6550" y="814388"/>
            <a:ext cx="21081621" cy="864096"/>
          </a:xfrm>
        </p:spPr>
        <p:txBody>
          <a:bodyPr/>
          <a:lstStyle/>
          <a:p>
            <a:r>
              <a:rPr lang="es-ES" dirty="0"/>
              <a:t>NEW CHALLEGES FOR EU 4 EU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459A722-4292-13F9-7199-81496FE51D6D}"/>
              </a:ext>
            </a:extLst>
          </p:cNvPr>
          <p:cNvSpPr txBox="1"/>
          <p:nvPr/>
        </p:nvSpPr>
        <p:spPr>
          <a:xfrm>
            <a:off x="17831139" y="4788157"/>
            <a:ext cx="494847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/>
              <a:t>Cost</a:t>
            </a:r>
            <a:r>
              <a:rPr lang="es-ES" dirty="0"/>
              <a:t> </a:t>
            </a:r>
            <a:r>
              <a:rPr lang="es-ES" dirty="0" err="1"/>
              <a:t>of</a:t>
            </a:r>
            <a:r>
              <a:rPr lang="es-ES" dirty="0"/>
              <a:t> living in </a:t>
            </a:r>
            <a:r>
              <a:rPr lang="es-ES" dirty="0" err="1"/>
              <a:t>big</a:t>
            </a:r>
            <a:r>
              <a:rPr lang="es-ES" dirty="0"/>
              <a:t> </a:t>
            </a:r>
            <a:r>
              <a:rPr lang="es-ES" dirty="0" err="1"/>
              <a:t>cities</a:t>
            </a:r>
            <a:endParaRPr lang="es-ES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0430D27-1AFB-C51F-4309-44D3120D23FA}"/>
              </a:ext>
            </a:extLst>
          </p:cNvPr>
          <p:cNvSpPr txBox="1"/>
          <p:nvPr/>
        </p:nvSpPr>
        <p:spPr>
          <a:xfrm>
            <a:off x="54965" y="8358210"/>
            <a:ext cx="625503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/>
              <a:t>Encourage</a:t>
            </a:r>
            <a:r>
              <a:rPr lang="es-ES" dirty="0"/>
              <a:t> </a:t>
            </a:r>
            <a:r>
              <a:rPr lang="es-ES" dirty="0" err="1"/>
              <a:t>collaboration</a:t>
            </a:r>
            <a:r>
              <a:rPr lang="es-ES" dirty="0"/>
              <a:t> </a:t>
            </a:r>
            <a:r>
              <a:rPr lang="es-ES" dirty="0" err="1"/>
              <a:t>within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network</a:t>
            </a:r>
            <a:endParaRPr lang="es-ES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7784B4E6-0234-F53D-BA51-0399D4DA4530}"/>
              </a:ext>
            </a:extLst>
          </p:cNvPr>
          <p:cNvSpPr txBox="1"/>
          <p:nvPr/>
        </p:nvSpPr>
        <p:spPr>
          <a:xfrm>
            <a:off x="17767437" y="8930576"/>
            <a:ext cx="582255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/>
              <a:t>Dissemination</a:t>
            </a:r>
            <a:r>
              <a:rPr lang="es-ES" dirty="0"/>
              <a:t> </a:t>
            </a:r>
            <a:r>
              <a:rPr lang="es-ES" dirty="0" err="1"/>
              <a:t>among</a:t>
            </a:r>
            <a:r>
              <a:rPr lang="es-ES" dirty="0"/>
              <a:t> </a:t>
            </a:r>
            <a:r>
              <a:rPr lang="es-ES" dirty="0" err="1"/>
              <a:t>students</a:t>
            </a:r>
            <a:endParaRPr lang="es-ES" dirty="0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F0929889-482C-245F-E474-67EC74157D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09917" y="3962401"/>
            <a:ext cx="5453954" cy="3442808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530D9F6D-96B7-D2D1-4D80-75CE079027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1595" y="8077678"/>
            <a:ext cx="5358728" cy="3374324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D4CA074B-7EB9-94C2-404B-F737BFEC67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14152" y="8192675"/>
            <a:ext cx="5553285" cy="3123723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94CCC413-248D-8953-CCE4-DD326408B9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96369" y="3732511"/>
            <a:ext cx="5453954" cy="3902986"/>
          </a:xfrm>
          <a:prstGeom prst="rect">
            <a:avLst/>
          </a:prstGeom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981F4B09-185B-461A-3A2E-E18D649C303D}"/>
              </a:ext>
            </a:extLst>
          </p:cNvPr>
          <p:cNvSpPr txBox="1"/>
          <p:nvPr/>
        </p:nvSpPr>
        <p:spPr>
          <a:xfrm>
            <a:off x="382820" y="4636113"/>
            <a:ext cx="545395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/>
              <a:t>Quality</a:t>
            </a:r>
            <a:r>
              <a:rPr lang="es-ES" dirty="0"/>
              <a:t> and </a:t>
            </a:r>
            <a:r>
              <a:rPr lang="es-ES" dirty="0" err="1"/>
              <a:t>improve</a:t>
            </a:r>
            <a:r>
              <a:rPr lang="es-ES" dirty="0"/>
              <a:t> </a:t>
            </a:r>
            <a:r>
              <a:rPr lang="es-ES" dirty="0" err="1"/>
              <a:t>employment</a:t>
            </a:r>
            <a:r>
              <a:rPr lang="es-ES" dirty="0"/>
              <a:t> </a:t>
            </a:r>
            <a:r>
              <a:rPr lang="es-ES" dirty="0" err="1"/>
              <a:t>rates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54441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ORTADA">
  <a:themeElements>
    <a:clrScheme name="Personalizar 1">
      <a:dk1>
        <a:srgbClr val="333333"/>
      </a:dk1>
      <a:lt1>
        <a:srgbClr val="FFFFFF"/>
      </a:lt1>
      <a:dk2>
        <a:srgbClr val="5B6770"/>
      </a:dk2>
      <a:lt2>
        <a:srgbClr val="EEECE1"/>
      </a:lt2>
      <a:accent1>
        <a:srgbClr val="0091DA"/>
      </a:accent1>
      <a:accent2>
        <a:srgbClr val="FFA300"/>
      </a:accent2>
      <a:accent3>
        <a:srgbClr val="5B6770"/>
      </a:accent3>
      <a:accent4>
        <a:srgbClr val="0091DA"/>
      </a:accent4>
      <a:accent5>
        <a:srgbClr val="FFA300"/>
      </a:accent5>
      <a:accent6>
        <a:srgbClr val="5B6770"/>
      </a:accent6>
      <a:hlink>
        <a:srgbClr val="0080FF"/>
      </a:hlink>
      <a:folHlink>
        <a:srgbClr val="800080"/>
      </a:folHlink>
    </a:clrScheme>
    <a:fontScheme name="Título y subtítulo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xmlns="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xmlns="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ítulo y subtítul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PORTADA">
  <a:themeElements>
    <a:clrScheme name="CAMPUS IBERUS ok">
      <a:dk1>
        <a:srgbClr val="333333"/>
      </a:dk1>
      <a:lt1>
        <a:srgbClr val="FFFFFF"/>
      </a:lt1>
      <a:dk2>
        <a:srgbClr val="5B6770"/>
      </a:dk2>
      <a:lt2>
        <a:srgbClr val="EEECE1"/>
      </a:lt2>
      <a:accent1>
        <a:srgbClr val="0091DA"/>
      </a:accent1>
      <a:accent2>
        <a:srgbClr val="FFA300"/>
      </a:accent2>
      <a:accent3>
        <a:srgbClr val="5B6770"/>
      </a:accent3>
      <a:accent4>
        <a:srgbClr val="0091DA"/>
      </a:accent4>
      <a:accent5>
        <a:srgbClr val="FFA300"/>
      </a:accent5>
      <a:accent6>
        <a:srgbClr val="5B6770"/>
      </a:accent6>
      <a:hlink>
        <a:srgbClr val="0000FF"/>
      </a:hlink>
      <a:folHlink>
        <a:srgbClr val="800080"/>
      </a:folHlink>
    </a:clrScheme>
    <a:fontScheme name="Título y subtítulo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xmlns="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xmlns="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ítulo y subtítul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PÁGINA DE LOGOS UNIVERSIDAD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TÍTULO DE UNA LÍNEA / CONTENIDO">
  <a:themeElements>
    <a:clrScheme name="Personalizar 1">
      <a:dk1>
        <a:srgbClr val="333333"/>
      </a:dk1>
      <a:lt1>
        <a:srgbClr val="FFFFFF"/>
      </a:lt1>
      <a:dk2>
        <a:srgbClr val="5B6770"/>
      </a:dk2>
      <a:lt2>
        <a:srgbClr val="EEECE1"/>
      </a:lt2>
      <a:accent1>
        <a:srgbClr val="0091DA"/>
      </a:accent1>
      <a:accent2>
        <a:srgbClr val="FFA300"/>
      </a:accent2>
      <a:accent3>
        <a:srgbClr val="5B6770"/>
      </a:accent3>
      <a:accent4>
        <a:srgbClr val="0091DA"/>
      </a:accent4>
      <a:accent5>
        <a:srgbClr val="FFA300"/>
      </a:accent5>
      <a:accent6>
        <a:srgbClr val="5B6770"/>
      </a:accent6>
      <a:hlink>
        <a:srgbClr val="008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TÍTULO DE DOS LÍNEAS / CONTENIDO">
  <a:themeElements>
    <a:clrScheme name="Personalizar 1">
      <a:dk1>
        <a:srgbClr val="333333"/>
      </a:dk1>
      <a:lt1>
        <a:srgbClr val="FFFFFF"/>
      </a:lt1>
      <a:dk2>
        <a:srgbClr val="5B6770"/>
      </a:dk2>
      <a:lt2>
        <a:srgbClr val="EEECE1"/>
      </a:lt2>
      <a:accent1>
        <a:srgbClr val="0091DA"/>
      </a:accent1>
      <a:accent2>
        <a:srgbClr val="FFA300"/>
      </a:accent2>
      <a:accent3>
        <a:srgbClr val="5B6770"/>
      </a:accent3>
      <a:accent4>
        <a:srgbClr val="0091DA"/>
      </a:accent4>
      <a:accent5>
        <a:srgbClr val="FFA300"/>
      </a:accent5>
      <a:accent6>
        <a:srgbClr val="5B677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SECCIÓN GENÉRICO">
  <a:themeElements>
    <a:clrScheme name="CAMPUS IBERUS">
      <a:dk1>
        <a:srgbClr val="333333"/>
      </a:dk1>
      <a:lt1>
        <a:srgbClr val="FFFFFF"/>
      </a:lt1>
      <a:dk2>
        <a:srgbClr val="455A64"/>
      </a:dk2>
      <a:lt2>
        <a:srgbClr val="EEECE1"/>
      </a:lt2>
      <a:accent1>
        <a:srgbClr val="0091DA"/>
      </a:accent1>
      <a:accent2>
        <a:srgbClr val="FFA300"/>
      </a:accent2>
      <a:accent3>
        <a:srgbClr val="5B6770"/>
      </a:accent3>
      <a:accent4>
        <a:srgbClr val="0091DA"/>
      </a:accent4>
      <a:accent5>
        <a:srgbClr val="FFA300"/>
      </a:accent5>
      <a:accent6>
        <a:srgbClr val="5B677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IMÁGENES PANT. COMPLETA">
  <a:themeElements>
    <a:clrScheme name="CAMPUS IBERUS">
      <a:dk1>
        <a:srgbClr val="333333"/>
      </a:dk1>
      <a:lt1>
        <a:srgbClr val="FFFFFF"/>
      </a:lt1>
      <a:dk2>
        <a:srgbClr val="455A64"/>
      </a:dk2>
      <a:lt2>
        <a:srgbClr val="EEECE1"/>
      </a:lt2>
      <a:accent1>
        <a:srgbClr val="0091DA"/>
      </a:accent1>
      <a:accent2>
        <a:srgbClr val="FFA300"/>
      </a:accent2>
      <a:accent3>
        <a:srgbClr val="5B6770"/>
      </a:accent3>
      <a:accent4>
        <a:srgbClr val="0091DA"/>
      </a:accent4>
      <a:accent5>
        <a:srgbClr val="FFA300"/>
      </a:accent5>
      <a:accent6>
        <a:srgbClr val="5B677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1_SECCIÓN GENÉRICO">
  <a:themeElements>
    <a:clrScheme name="CAMPUS IBERUS">
      <a:dk1>
        <a:srgbClr val="333333"/>
      </a:dk1>
      <a:lt1>
        <a:srgbClr val="FFFFFF"/>
      </a:lt1>
      <a:dk2>
        <a:srgbClr val="455A64"/>
      </a:dk2>
      <a:lt2>
        <a:srgbClr val="EEECE1"/>
      </a:lt2>
      <a:accent1>
        <a:srgbClr val="0091DA"/>
      </a:accent1>
      <a:accent2>
        <a:srgbClr val="FFA300"/>
      </a:accent2>
      <a:accent3>
        <a:srgbClr val="5B6770"/>
      </a:accent3>
      <a:accent4>
        <a:srgbClr val="0091DA"/>
      </a:accent4>
      <a:accent5>
        <a:srgbClr val="FFA300"/>
      </a:accent5>
      <a:accent6>
        <a:srgbClr val="5B677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11261</TotalTime>
  <Pages>0</Pages>
  <Words>838</Words>
  <Characters>0</Characters>
  <Application>Microsoft Macintosh PowerPoint</Application>
  <PresentationFormat>Personalizado</PresentationFormat>
  <Lines>0</Lines>
  <Paragraphs>219</Paragraphs>
  <Slides>26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16</vt:i4>
      </vt:variant>
      <vt:variant>
        <vt:lpstr>Tema</vt:lpstr>
      </vt:variant>
      <vt:variant>
        <vt:i4>8</vt:i4>
      </vt:variant>
      <vt:variant>
        <vt:lpstr>Títulos de diapositiva</vt:lpstr>
      </vt:variant>
      <vt:variant>
        <vt:i4>26</vt:i4>
      </vt:variant>
    </vt:vector>
  </HeadingPairs>
  <TitlesOfParts>
    <vt:vector size="50" baseType="lpstr">
      <vt:lpstr>AmcorPro Book</vt:lpstr>
      <vt:lpstr>AmcorPro SemiBold</vt:lpstr>
      <vt:lpstr>Andale Mono</vt:lpstr>
      <vt:lpstr>Arial</vt:lpstr>
      <vt:lpstr>Barlow</vt:lpstr>
      <vt:lpstr>Barlow Condensed ExtraBold</vt:lpstr>
      <vt:lpstr>Barlow Condensed ExtraLight</vt:lpstr>
      <vt:lpstr>Barlow Condensed Light</vt:lpstr>
      <vt:lpstr>Barlow ExtraBold</vt:lpstr>
      <vt:lpstr>Barlow Medium</vt:lpstr>
      <vt:lpstr>Barlow Regular</vt:lpstr>
      <vt:lpstr>Barlow SemiBold</vt:lpstr>
      <vt:lpstr>Calibri</vt:lpstr>
      <vt:lpstr>Gill Sans</vt:lpstr>
      <vt:lpstr>Gill Sans MT</vt:lpstr>
      <vt:lpstr>Wingdings</vt:lpstr>
      <vt:lpstr>PORTADA</vt:lpstr>
      <vt:lpstr>1_PORTADA</vt:lpstr>
      <vt:lpstr>PÁGINA DE LOGOS UNIVERSIDADES</vt:lpstr>
      <vt:lpstr>TÍTULO DE UNA LÍNEA / CONTENIDO</vt:lpstr>
      <vt:lpstr>TÍTULO DE DOS LÍNEAS / CONTENIDO</vt:lpstr>
      <vt:lpstr>SECCIÓN GENÉRICO</vt:lpstr>
      <vt:lpstr>IMÁGENES PANT. COMPLETA</vt:lpstr>
      <vt:lpstr>1_SECCIÓN GENÉRICO</vt:lpstr>
      <vt:lpstr> EU4EU STAFF MOBILITY IN CRACOW CAMPUS IBERUS  (SPANISH COORDINATOR) </vt:lpstr>
      <vt:lpstr>Presentación de PowerPoint</vt:lpstr>
      <vt:lpstr>CAMPUS IBERUS DIMENSION</vt:lpstr>
      <vt:lpstr>CAMPUS IBERUS PRINCIPLES</vt:lpstr>
      <vt:lpstr>CAMPUS IBERUS RESEARCH CLUSTERS</vt:lpstr>
      <vt:lpstr>SPANISH UNIVERSITIES FOR EU PROJECTS</vt:lpstr>
      <vt:lpstr>SPANISH UNIVERSITIES FOR EU PROJECTS</vt:lpstr>
      <vt:lpstr>SPANISH UNIVERSITIES FOR EU PROJECTS</vt:lpstr>
      <vt:lpstr>NEW CHALLEGES FOR EU 4 EU</vt:lpstr>
      <vt:lpstr>GRACIAS</vt:lpstr>
      <vt:lpstr>Presentación de PowerPoint</vt:lpstr>
      <vt:lpstr>BLENDED INTENSIVE PROGRAMME</vt:lpstr>
      <vt:lpstr>BLENDED COURSE STRUCTURE</vt:lpstr>
      <vt:lpstr>BLENDED INTENSIVE PROGRAMME</vt:lpstr>
      <vt:lpstr>BLENDED INTENSIVE PROGRAMME</vt:lpstr>
      <vt:lpstr>BLENDED INTENSIVE PROGRAMME</vt:lpstr>
      <vt:lpstr>Presentación de PowerPoint</vt:lpstr>
      <vt:lpstr>KA2 WORKSHOP AGENDA</vt:lpstr>
      <vt:lpstr>KA2 PROJECTS</vt:lpstr>
      <vt:lpstr>PRIORITIES APPLYING TO ALL ERASMUS+ SECTORS </vt:lpstr>
      <vt:lpstr>HIGHER EDUCATION PRIORITIES</vt:lpstr>
      <vt:lpstr>PROJECT STRUCTURE</vt:lpstr>
      <vt:lpstr>WORKPACKAGE</vt:lpstr>
      <vt:lpstr>TEAM WORK</vt:lpstr>
      <vt:lpstr>TEAM WORK </vt:lpstr>
      <vt:lpstr>TEAM WORK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subject/>
  <dc:creator/>
  <cp:keywords/>
  <dc:description/>
  <cp:lastModifiedBy>Microsoft Office User</cp:lastModifiedBy>
  <cp:revision>349</cp:revision>
  <cp:lastPrinted>2019-11-21T09:10:15Z</cp:lastPrinted>
  <dcterms:modified xsi:type="dcterms:W3CDTF">2023-06-06T08:21:00Z</dcterms:modified>
  <cp:category/>
</cp:coreProperties>
</file>